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60" r:id="rId1"/>
  </p:sldMasterIdLst>
  <p:notesMasterIdLst>
    <p:notesMasterId r:id="rId20"/>
  </p:notesMasterIdLst>
  <p:handoutMasterIdLst>
    <p:handoutMasterId r:id="rId21"/>
  </p:handoutMasterIdLst>
  <p:sldIdLst>
    <p:sldId id="256" r:id="rId2"/>
    <p:sldId id="302" r:id="rId3"/>
    <p:sldId id="298" r:id="rId4"/>
    <p:sldId id="337" r:id="rId5"/>
    <p:sldId id="338" r:id="rId6"/>
    <p:sldId id="317" r:id="rId7"/>
    <p:sldId id="301" r:id="rId8"/>
    <p:sldId id="278" r:id="rId9"/>
    <p:sldId id="318" r:id="rId10"/>
    <p:sldId id="319" r:id="rId11"/>
    <p:sldId id="303" r:id="rId12"/>
    <p:sldId id="323" r:id="rId13"/>
    <p:sldId id="321" r:id="rId14"/>
    <p:sldId id="322" r:id="rId15"/>
    <p:sldId id="336" r:id="rId16"/>
    <p:sldId id="339" r:id="rId17"/>
    <p:sldId id="340" r:id="rId18"/>
    <p:sldId id="297" r:id="rId19"/>
  </p:sldIdLst>
  <p:sldSz cx="9144000" cy="6858000" type="screen4x3"/>
  <p:notesSz cx="6858000" cy="9947275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6600"/>
    <a:srgbClr val="00CC00"/>
    <a:srgbClr val="00FF00"/>
    <a:srgbClr val="99CCFF"/>
    <a:srgbClr val="CCFFFF"/>
    <a:srgbClr val="FFFF99"/>
    <a:srgbClr val="FFFF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010" autoAdjust="0"/>
  </p:normalViewPr>
  <p:slideViewPr>
    <p:cSldViewPr>
      <p:cViewPr>
        <p:scale>
          <a:sx n="110" d="100"/>
          <a:sy n="110" d="100"/>
        </p:scale>
        <p:origin x="-1560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image" Target="../media/image7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69C2985-F36F-4136-85FD-2098C5755623}" type="datetimeFigureOut">
              <a:rPr lang="ru-RU" smtClean="0"/>
              <a:t>01.12.2025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80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65110A-C165-4063-96DC-5D85F82AF9C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70440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68BD82C6-A005-4FBE-99CF-E44A1F45D761}" type="datetimeFigureOut">
              <a:rPr lang="ru-RU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BC312E41-3521-490E-AD3B-FF7C56D7288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72409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312E41-3521-490E-AD3B-FF7C56D72887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0797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312E41-3521-490E-AD3B-FF7C56D72887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0797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312E41-3521-490E-AD3B-FF7C56D72887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90797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C312E41-3521-490E-AD3B-FF7C56D72887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905606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pPr>
              <a:defRPr/>
            </a:pPr>
            <a:fld id="{057F47DC-A3C6-4F13-881A-8FE18D4296AC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fld id="{A22F22F1-FE13-44B3-9946-02970355A14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07FCD1A7-6313-4361-B410-12953A7806A0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FAAEF1-B7E2-4DC3-AFFD-B7A17FD523DE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385441B6-969C-486A-A90E-E38202CB0C7E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7E8148A-FBB8-4CAE-B357-3222778805D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pPr>
              <a:defRPr/>
            </a:pPr>
            <a:fld id="{03801D02-8488-41F6-A966-1CF24CC91B67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ED786A4-C3D4-4A62-93E1-8BE12785284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pPr>
              <a:defRPr/>
            </a:pPr>
            <a:fld id="{956E24FF-73A3-42E5-8D1E-317E13B80BE5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pPr>
              <a:defRPr/>
            </a:pPr>
            <a:fld id="{E5B13D07-F555-44ED-BCEE-DFF5549CC814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53A012CC-5FC4-4EA6-9D32-5819BF222826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8F885C97-6E42-4811-B9AD-1D0B0382F956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pPr>
              <a:defRPr/>
            </a:pPr>
            <a:fld id="{67B82386-679C-4EF4-9684-C69C8CE08E0A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pPr>
              <a:defRPr/>
            </a:pPr>
            <a:fld id="{4D6ACB86-12EE-4F18-8B7F-E03BCCD80CA0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5C7BE13-34BC-40AD-8F68-FE26D71C7DA8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383A9AD-EAD7-4154-9093-71E4B71509BB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pPr>
              <a:defRPr/>
            </a:pPr>
            <a:fld id="{3D08FFF0-B750-4AA6-9E34-02ABF6B245B6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pPr>
              <a:defRPr/>
            </a:pPr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pPr>
              <a:defRPr/>
            </a:pPr>
            <a:fld id="{1ADA04DB-131D-4154-BCE9-0B452A907CE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DB9C63D8-846A-4AFC-9364-FAE75BFF6DB7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52250B1C-74AD-40EC-A27D-C2B30396640F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fld id="{BFB1C026-84F9-4942-AD9F-64FDC557BDBC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pPr>
              <a:defRPr/>
            </a:pPr>
            <a:fld id="{2698A1DC-7746-4659-BA95-43EEE033BBC8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6596CF8-F6CF-4CD2-A060-037933086EB1}" type="datetimeFigureOut">
              <a:rPr lang="ru-RU" smtClean="0"/>
              <a:pPr>
                <a:defRPr/>
              </a:pPr>
              <a:t>01.12.2025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B598E12A-4A68-4681-A575-0BD0F78102DA}" type="slidenum">
              <a:rPr lang="ru-RU" smtClean="0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61" r:id="rId1"/>
    <p:sldLayoutId id="2147484062" r:id="rId2"/>
    <p:sldLayoutId id="2147484063" r:id="rId3"/>
    <p:sldLayoutId id="2147484064" r:id="rId4"/>
    <p:sldLayoutId id="2147484065" r:id="rId5"/>
    <p:sldLayoutId id="2147484066" r:id="rId6"/>
    <p:sldLayoutId id="2147484067" r:id="rId7"/>
    <p:sldLayoutId id="2147484068" r:id="rId8"/>
    <p:sldLayoutId id="2147484069" r:id="rId9"/>
    <p:sldLayoutId id="2147484070" r:id="rId10"/>
    <p:sldLayoutId id="21474840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5" Type="http://schemas.openxmlformats.org/officeDocument/2006/relationships/oleObject" Target="../embeddings/_____Microsoft_Excel_97-20031.xls"/><Relationship Id="rId4" Type="http://schemas.openxmlformats.org/officeDocument/2006/relationships/oleObject" Target="../embeddings/oleObject1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Microsoft_Excel_97-20033.xls"/><Relationship Id="rId3" Type="http://schemas.openxmlformats.org/officeDocument/2006/relationships/image" Target="../media/image2.jpg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7.emf"/><Relationship Id="rId5" Type="http://schemas.openxmlformats.org/officeDocument/2006/relationships/oleObject" Target="../embeddings/_____Microsoft_Excel_97-20032.xls"/><Relationship Id="rId4" Type="http://schemas.openxmlformats.org/officeDocument/2006/relationships/oleObject" Target="../embeddings/oleObject2.bin"/><Relationship Id="rId9" Type="http://schemas.openxmlformats.org/officeDocument/2006/relationships/image" Target="../media/image8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7" Type="http://schemas.openxmlformats.org/officeDocument/2006/relationships/image" Target="../media/image13.jpe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16.jpeg"/><Relationship Id="rId4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8" y="2132856"/>
            <a:ext cx="8643998" cy="1860624"/>
          </a:xfrm>
        </p:spPr>
        <p:txBody>
          <a:bodyPr>
            <a:normAutofit fontScale="90000"/>
          </a:bodyPr>
          <a:lstStyle/>
          <a:p>
            <a:pPr marL="484632" algn="just" fontAlgn="auto">
              <a:spcAft>
                <a:spcPts val="0"/>
              </a:spcAft>
              <a:defRPr/>
            </a:pPr>
            <a:r>
              <a:rPr lang="ru-RU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4000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sz="4000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4000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sz="4000" b="1" dirty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/>
            </a:r>
            <a:br>
              <a:rPr lang="ru-RU" sz="4000" b="1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</a:br>
            <a:r>
              <a:rPr lang="ru-RU" sz="33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 бюджете Юсьвинского муниципального округа Пермского края на 2026– 2028 годы</a:t>
            </a:r>
            <a:endParaRPr lang="ru-RU" sz="3300" b="1" dirty="0">
              <a:solidFill>
                <a:schemeClr val="accent1">
                  <a:tint val="83000"/>
                  <a:satMod val="1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7" name="Рисунок 6" descr="C:\Users\user\Desktop\все\Герб проект решения\проект решения о внесении изменений в положение\Герб цветной с изменениями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388620" cy="70104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8102704" cy="66745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Выполнение обязательств в соответствии с условиями заключенного с Минфином ПК Соглашения о предоставлении дотаций</a:t>
            </a:r>
            <a:endParaRPr lang="ru-RU" sz="20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6" name="Содержимое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305396"/>
              </p:ext>
            </p:extLst>
          </p:nvPr>
        </p:nvGraphicFramePr>
        <p:xfrm>
          <a:off x="2000232" y="2276873"/>
          <a:ext cx="6604216" cy="2088232"/>
        </p:xfrm>
        <a:graphic>
          <a:graphicData uri="http://schemas.openxmlformats.org/drawingml/2006/table">
            <a:tbl>
              <a:tblPr/>
              <a:tblGrid>
                <a:gridCol w="3363856"/>
                <a:gridCol w="3240360"/>
              </a:tblGrid>
              <a:tr h="1317708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Целевой показатель заработной платы учителей, педагогов дополнительного образования в 2026 году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Целевой показатель заработной платы работников учреждений культуры в 2026 году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70524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73 469,00 рублей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50 969,30 рублей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332" name="Содержимое 4" descr="clip_image0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5445224"/>
            <a:ext cx="806101" cy="86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Текст 2"/>
          <p:cNvSpPr txBox="1">
            <a:spLocks/>
          </p:cNvSpPr>
          <p:nvPr/>
        </p:nvSpPr>
        <p:spPr>
          <a:xfrm>
            <a:off x="1994966" y="4437112"/>
            <a:ext cx="6609482" cy="1008112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Справочно: целевые показатели заработной платы: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- учителей, педагогов дополнительного образования в 2025 году – 66 327,00 рублей, в 2024 году –                  56 469,00 </a:t>
            </a:r>
            <a:r>
              <a:rPr lang="ru-RU" sz="1100" b="1" dirty="0"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ублей, в 2023 году – 46 583,00 рублей;</a:t>
            </a:r>
          </a:p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1100" b="1" dirty="0" smtClean="0">
                <a:latin typeface="Times New Roman" pitchFamily="18" charset="0"/>
                <a:cs typeface="Times New Roman" pitchFamily="18" charset="0"/>
              </a:rPr>
              <a:t>- работников культуры в 2025 году – 50 963,10 рублей, в 2024 году – 43 385,70 рублей, в 2023 году – 36 938,60 рублей.</a:t>
            </a:r>
            <a:endParaRPr lang="ru-RU" sz="11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000232" y="1000108"/>
            <a:ext cx="6604216" cy="1132748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Исполнение указов Президента Российской Федерации в части повышения оплаты труда отдельных категорий работников бюджетной сферы</a:t>
            </a:r>
          </a:p>
        </p:txBody>
      </p:sp>
      <p:pic>
        <p:nvPicPr>
          <p:cNvPr id="15" name="Содержимое 4" descr="clip_image0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124744"/>
            <a:ext cx="806101" cy="811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Содержимое 9" descr="istockphoto-532785975-612x612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432" y="2276872"/>
            <a:ext cx="448488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Текст 2"/>
          <p:cNvSpPr txBox="1">
            <a:spLocks/>
          </p:cNvSpPr>
          <p:nvPr/>
        </p:nvSpPr>
        <p:spPr>
          <a:xfrm>
            <a:off x="2000233" y="5301208"/>
            <a:ext cx="6676224" cy="1008112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Отсутствие в муниципальных учреждениях работников, получающих доплату до минимального размера оплаты труда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149645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536803181"/>
              </p:ext>
            </p:extLst>
          </p:nvPr>
        </p:nvGraphicFramePr>
        <p:xfrm>
          <a:off x="700954" y="1844824"/>
          <a:ext cx="8030126" cy="41844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440"/>
                <a:gridCol w="2345470"/>
                <a:gridCol w="895015"/>
                <a:gridCol w="916301"/>
                <a:gridCol w="928694"/>
                <a:gridCol w="857256"/>
                <a:gridCol w="1000132"/>
                <a:gridCol w="785818"/>
              </a:tblGrid>
              <a:tr h="375934"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№ </a:t>
                      </a:r>
                      <a:r>
                        <a:rPr lang="ru-RU" sz="105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/</a:t>
                      </a:r>
                      <a:r>
                        <a:rPr lang="ru-RU" sz="1050" dirty="0" err="1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</a:t>
                      </a:r>
                      <a:endParaRPr lang="ru-RU" sz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Направление расходов (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отрасль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)</a:t>
                      </a:r>
                      <a:endParaRPr lang="ru-RU" sz="1200" dirty="0">
                        <a:solidFill>
                          <a:schemeClr val="bg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Бюджет на 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2026 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год </a:t>
                      </a:r>
                      <a:endParaRPr lang="ru-RU" sz="1050" dirty="0" smtClean="0">
                        <a:solidFill>
                          <a:schemeClr val="tx1"/>
                        </a:solidFill>
                        <a:latin typeface="+mn-lt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(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проект)</a:t>
                      </a:r>
                      <a:endParaRPr lang="ru-RU" sz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Бюджет на 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2027 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год (проект)</a:t>
                      </a:r>
                      <a:endParaRPr lang="ru-RU" sz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Бюджет на </a:t>
                      </a: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2028 </a:t>
                      </a:r>
                      <a:r>
                        <a:rPr lang="ru-RU" sz="1050" dirty="0">
                          <a:solidFill>
                            <a:schemeClr val="tx1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год (проект)</a:t>
                      </a:r>
                      <a:endParaRPr lang="ru-RU" sz="120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57142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Сумма расходов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Удельный вес, %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Сумма расходов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Удельный вес, %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Сумма расходов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Удельный вес, %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1477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Общегосударственные вопросы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164 685,7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11,4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155 291,8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14,6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158 127,8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15,3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5323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Национальная оборона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2 099,3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0,1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2 172,9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0,2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2 172,9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0,2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9459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Национальная безопасность и правоохранительная деятельность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38 848,3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2,4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28 715,1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2,7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32 667,3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3,2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069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Национальная экономика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365 332,6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25,4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63 716,1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6,0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74 413,1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7,2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49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Жилищно-коммунальное хозяйство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89 165,6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6,2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34 532,3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3,3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63 373,5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6,1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49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Образование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585 350,8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40,7</a:t>
                      </a:r>
                      <a:endParaRPr lang="ru-RU" sz="120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599 813,5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56,6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565 186,7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54,7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49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Культура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119 283,5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8,3</a:t>
                      </a:r>
                      <a:endParaRPr lang="ru-RU" sz="120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90 791,9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8,6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92 893,3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9,0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991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Социальная политика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72 611,8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5,0</a:t>
                      </a:r>
                      <a:endParaRPr lang="ru-RU" sz="120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72 130,7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6,8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42 771,8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4,1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493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Физическая культура и спорт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6 314,0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rgbClr val="FF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0,4</a:t>
                      </a:r>
                      <a:endParaRPr lang="ru-RU" sz="1200" dirty="0">
                        <a:solidFill>
                          <a:srgbClr val="FF0000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13 196,3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1,2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2 264,0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0,2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42599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 ИТОГО расходов: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1 438 691,6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latin typeface="+mn-lt"/>
                          <a:ea typeface="Calibri"/>
                          <a:cs typeface="Times New Roman"/>
                        </a:rPr>
                        <a:t>1 060 360,6</a:t>
                      </a:r>
                      <a:endParaRPr lang="ru-RU" sz="12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latin typeface="+mn-lt"/>
                          <a:ea typeface="Calibri"/>
                          <a:cs typeface="Times New Roman"/>
                        </a:rPr>
                        <a:t>1 033 870,4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100</a:t>
                      </a:r>
                      <a:endParaRPr lang="ru-RU" sz="12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Содержимое 2"/>
          <p:cNvSpPr txBox="1">
            <a:spLocks/>
          </p:cNvSpPr>
          <p:nvPr/>
        </p:nvSpPr>
        <p:spPr>
          <a:xfrm>
            <a:off x="899592" y="404665"/>
            <a:ext cx="7787208" cy="1152127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marL="65087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Социально-ориентированный бюджет</a:t>
            </a:r>
            <a:r>
              <a:rPr kumimoji="0" lang="ru-RU" sz="1800" b="1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65087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1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  <a:p>
            <a:pPr marL="65087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Удельный вес расходов на социальную сферу в 2026 году составляет </a:t>
            </a:r>
            <a:r>
              <a:rPr lang="ru-RU" b="1" dirty="0" smtClean="0">
                <a:solidFill>
                  <a:srgbClr val="FF0000"/>
                </a:solidFill>
                <a:latin typeface="+mn-lt"/>
                <a:cs typeface="+mn-cs"/>
              </a:rPr>
              <a:t>54,4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в 2027 году – 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73,2%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ru-RU" sz="1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в 2028 году – </a:t>
            </a:r>
            <a:r>
              <a:rPr lang="ru-RU" b="1" dirty="0" smtClean="0">
                <a:solidFill>
                  <a:srgbClr val="FF0000"/>
                </a:solidFill>
                <a:latin typeface="+mn-lt"/>
                <a:cs typeface="+mn-cs"/>
              </a:rPr>
              <a:t>68,0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%</a:t>
            </a:r>
            <a:r>
              <a:rPr kumimoji="0" lang="ru-RU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65087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Левая фигурная скобка 12"/>
          <p:cNvSpPr/>
          <p:nvPr/>
        </p:nvSpPr>
        <p:spPr>
          <a:xfrm>
            <a:off x="4716017" y="4509120"/>
            <a:ext cx="94152" cy="115212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39952" y="4823574"/>
            <a:ext cx="653244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1100" b="1" dirty="0" smtClean="0">
                <a:solidFill>
                  <a:srgbClr val="FF0000"/>
                </a:solidFill>
              </a:rPr>
              <a:t>55,4</a:t>
            </a:r>
            <a:r>
              <a:rPr lang="ru-RU" sz="1100" b="1" dirty="0" smtClean="0">
                <a:solidFill>
                  <a:srgbClr val="FF0000"/>
                </a:solidFill>
              </a:rPr>
              <a:t> </a:t>
            </a:r>
            <a:r>
              <a:rPr lang="ru-RU" sz="1100" b="1" dirty="0" smtClean="0">
                <a:solidFill>
                  <a:srgbClr val="FF0000"/>
                </a:solidFill>
              </a:rPr>
              <a:t>%</a:t>
            </a:r>
            <a:endParaRPr lang="ru-RU" sz="11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32103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33097768"/>
              </p:ext>
            </p:extLst>
          </p:nvPr>
        </p:nvGraphicFramePr>
        <p:xfrm>
          <a:off x="467544" y="1268760"/>
          <a:ext cx="8280920" cy="53827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3448"/>
                <a:gridCol w="5315184"/>
                <a:gridCol w="864096"/>
                <a:gridCol w="864096"/>
                <a:gridCol w="864096"/>
              </a:tblGrid>
              <a:tr h="28803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Наименование муниципальной программы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2026 год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2027 год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2028 год</a:t>
                      </a:r>
                      <a:endParaRPr lang="ru-RU" sz="1400" dirty="0">
                        <a:solidFill>
                          <a:schemeClr val="tx1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Муниципальное управление в Юсьвинском муниципальном округе Пермского края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102 223,2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105 080,4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106 025,8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3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Образование Юсьвинского муниципального округа Пермского края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583 969,6</a:t>
                      </a:r>
                      <a:endParaRPr lang="ru-RU" sz="105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597 005,1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562 113,8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Улучшение жилищных условий граждан, проживающих в Юсьвинском муниципальном округе Пермского края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16 936,8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29 414,8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147,5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5924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Управление муниципальным имуществом Юсьвинского муниципального округа Пермского края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16 266,0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275,9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5 184,3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60596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Развитие культуры, искусства и молодежной политики в Юсьвинском муниципальном округе Пермского края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139 224,0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110 185,6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112 644,2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Развитие физической культуры и спорта в Юсьвинском муниципальном округе Пермского края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3 114,0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13 196,3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2 264,0</a:t>
                      </a:r>
                      <a:endParaRPr lang="ru-RU" sz="105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+mn-lt"/>
                          <a:ea typeface="Calibri"/>
                          <a:cs typeface="Times New Roman"/>
                        </a:rPr>
                        <a:t>7</a:t>
                      </a:r>
                      <a:endParaRPr lang="ru-RU" sz="11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Обеспечение общественной безопасности на территории Юсьвинского муниципального округа Пермского края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1 054,8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283,2</a:t>
                      </a:r>
                      <a:endParaRPr lang="ru-RU" sz="105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769,1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2888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Экономическое развитие Юсьвинского муниципального округа Пермского края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449,5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0,0</a:t>
                      </a:r>
                      <a:endParaRPr lang="ru-RU" sz="105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433,5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5260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Территориальное развитие Юсьвинского муниципального округа Пермского края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68 366,0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26 306,8</a:t>
                      </a:r>
                      <a:endParaRPr lang="ru-RU" sz="105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52 610,4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rgbClr val="000000"/>
                          </a:solidFill>
                          <a:latin typeface="+mn-lt"/>
                          <a:ea typeface="Times New Roman"/>
                          <a:cs typeface="Times New Roman"/>
                        </a:rPr>
                        <a:t>Развитие транспортной системы  Юсьвинского муниципального округа Пермского края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353 724,4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58 822,5</a:t>
                      </a:r>
                      <a:endParaRPr lang="ru-RU" sz="105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68 329,8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Формирование комфортной городской среды на территории Юсьвинского муниципального округа Пермского края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7 958,4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solidFill>
                            <a:schemeClr val="tx1"/>
                          </a:solidFill>
                          <a:latin typeface="+mn-lt"/>
                          <a:ea typeface="Calibri"/>
                          <a:cs typeface="Times New Roman"/>
                        </a:rPr>
                        <a:t>7 996,4</a:t>
                      </a:r>
                      <a:endParaRPr lang="ru-RU" sz="1050" dirty="0">
                        <a:solidFill>
                          <a:schemeClr val="tx1"/>
                        </a:solidFill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8 057,2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3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12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Защита населения и территории Юсьвинского муниципального округа Пермского края от чрезвычайных ситуаций, обеспечение пожарной безопасности и безопасности людей на водных объектах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32 793,5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28 431,9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31 898,2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3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13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Переселение граждан и снос ветхих (аварийных) домов на территории Юсьвинского муниципального округа Пермского края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13 008,9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2 809,6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1 101,8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3851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14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Распоряжение земельными ресурсами в Юсьвинском муниципальном округе Пермского края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5 686,9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885,7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latin typeface="+mn-lt"/>
                          <a:ea typeface="Calibri"/>
                          <a:cs typeface="Times New Roman"/>
                        </a:rPr>
                        <a:t>667,9</a:t>
                      </a:r>
                      <a:endParaRPr lang="ru-RU" sz="105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8081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ИТОГО </a:t>
                      </a:r>
                      <a:r>
                        <a:rPr lang="ru-RU" sz="1100" b="1" dirty="0" smtClean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расходов на реализацию муниципальных программ: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+mn-lt"/>
                          <a:ea typeface="Calibri"/>
                          <a:cs typeface="Times New Roman"/>
                        </a:rPr>
                        <a:t>1 344 775,8</a:t>
                      </a:r>
                      <a:endParaRPr lang="ru-RU" sz="105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+mn-lt"/>
                          <a:ea typeface="Calibri"/>
                          <a:cs typeface="Times New Roman"/>
                        </a:rPr>
                        <a:t>980</a:t>
                      </a:r>
                      <a:r>
                        <a:rPr lang="ru-RU" sz="1050" b="1" baseline="0" dirty="0" smtClean="0">
                          <a:latin typeface="+mn-lt"/>
                          <a:ea typeface="Calibri"/>
                          <a:cs typeface="Times New Roman"/>
                        </a:rPr>
                        <a:t> 694,3</a:t>
                      </a:r>
                      <a:endParaRPr lang="ru-RU" sz="105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 smtClean="0">
                          <a:latin typeface="+mn-lt"/>
                          <a:ea typeface="Calibri"/>
                          <a:cs typeface="Times New Roman"/>
                        </a:rPr>
                        <a:t>952 247,6</a:t>
                      </a:r>
                      <a:endParaRPr lang="ru-RU" sz="105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9" name="Содержимое 2"/>
          <p:cNvSpPr txBox="1">
            <a:spLocks/>
          </p:cNvSpPr>
          <p:nvPr/>
        </p:nvSpPr>
        <p:spPr>
          <a:xfrm>
            <a:off x="467544" y="260649"/>
            <a:ext cx="8219256" cy="864096"/>
          </a:xfrm>
          <a:prstGeom prst="rect">
            <a:avLst/>
          </a:prstGeom>
        </p:spPr>
        <p:txBody>
          <a:bodyPr vert="horz" anchor="t">
            <a:normAutofit fontScale="92500" lnSpcReduction="10000"/>
          </a:bodyPr>
          <a:lstStyle/>
          <a:p>
            <a:pPr marL="65087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Программный бюджет</a:t>
            </a:r>
          </a:p>
          <a:p>
            <a:pPr marL="65087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600" b="1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cs typeface="+mn-cs"/>
            </a:endParaRPr>
          </a:p>
          <a:p>
            <a:pPr marL="65087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На реализацию муниципальных программ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планируется 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в 2026 году –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cs typeface="+mn-cs"/>
              </a:rPr>
              <a:t>93,5%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, в 2027 году – 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cs typeface="+mn-cs"/>
              </a:rPr>
              <a:t>92,5%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,</a:t>
            </a: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в 2028 году –</a:t>
            </a:r>
            <a:r>
              <a:rPr kumimoji="0" lang="ru-RU" sz="1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 </a:t>
            </a:r>
            <a:r>
              <a:rPr lang="ru-RU" sz="1600" b="1" dirty="0" smtClean="0">
                <a:solidFill>
                  <a:srgbClr val="FF6600"/>
                </a:solidFill>
                <a:latin typeface="+mn-lt"/>
                <a:cs typeface="+mn-cs"/>
              </a:rPr>
              <a:t>92,1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n-lt"/>
                <a:cs typeface="+mn-cs"/>
              </a:rPr>
              <a:t>%</a:t>
            </a:r>
            <a:r>
              <a:rPr kumimoji="0" lang="ru-RU" sz="16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cs typeface="+mn-cs"/>
              </a:rPr>
              <a:t>.</a:t>
            </a:r>
          </a:p>
          <a:p>
            <a:pPr marL="65087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endParaRPr kumimoji="0" lang="ru-RU" sz="18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64008"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5214891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7825" y="332656"/>
            <a:ext cx="7528350" cy="1296144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Дорожный фонд Юсьвинского муниципального округа Пермского края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3015056"/>
              </p:ext>
            </p:extLst>
          </p:nvPr>
        </p:nvGraphicFramePr>
        <p:xfrm>
          <a:off x="755576" y="1844824"/>
          <a:ext cx="7848872" cy="367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142175"/>
                <a:gridCol w="906497"/>
                <a:gridCol w="864096"/>
                <a:gridCol w="936104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Источник формирования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2026 год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2027 год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2028 год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Акцизы на автомобильный бензин, прямогонный бензин, дизельное топливо, моторные масла для дизельных и (или) карбюраторных (</a:t>
                      </a:r>
                      <a:r>
                        <a:rPr lang="ru-RU" sz="1200" dirty="0" err="1" smtClean="0"/>
                        <a:t>инжекторных</a:t>
                      </a:r>
                      <a:r>
                        <a:rPr lang="ru-RU" sz="1200" dirty="0" smtClean="0"/>
                        <a:t>) двигателей, производимые на территории Российской Федерации, подлежащие зачислению в местный бюджет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27 676,7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27 240,9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28 994,1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Субсидии на проектирование, строительство (реконструкция), капитальный ремонт и ремонт автомобильных дорог общего пользования местного значения, находящихся на территории Пермского края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260 966,5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Субсидии бюджетам муниципальных округов на приведение в нормативное состояние автомобильных дорог и искусственных дорожных сооружений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24 383,0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24 154,7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24 154,7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2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Субсидии бюджетам муниципальных образований на реализацию мероприятия по направлению «Школьная остановка» регионального проекта «Комфортный край» </a:t>
                      </a:r>
                      <a:endParaRPr lang="ru-RU" sz="10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2 160,0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Дотации на выравнивание бюджетной обеспеченности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31 460,0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6 426,9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8 102,8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ИТОГО</a:t>
                      </a:r>
                      <a:endParaRPr lang="ru-RU" sz="1200" b="1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346 646,2</a:t>
                      </a:r>
                      <a:endParaRPr lang="ru-RU" sz="1200" b="1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58 822,5</a:t>
                      </a:r>
                      <a:endParaRPr lang="ru-RU" sz="1200" b="1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61 251,6</a:t>
                      </a:r>
                      <a:endParaRPr lang="ru-RU" sz="1200" b="1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5233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79686" y="332656"/>
            <a:ext cx="7528350" cy="1127618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Планирование условно утверждаемых расходов</a:t>
            </a:r>
            <a:endParaRPr lang="ru-RU" sz="1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1258242"/>
              </p:ext>
            </p:extLst>
          </p:nvPr>
        </p:nvGraphicFramePr>
        <p:xfrm>
          <a:off x="1403648" y="1484784"/>
          <a:ext cx="6670675" cy="284005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48940"/>
                <a:gridCol w="1659572"/>
                <a:gridCol w="1080120"/>
                <a:gridCol w="982043"/>
              </a:tblGrid>
              <a:tr h="432048">
                <a:tc gridSpan="4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effectLst/>
                        </a:rPr>
                        <a:t>Расчет минимального размера условно-утверждаемых расходов</a:t>
                      </a:r>
                      <a:endParaRPr lang="ru-RU" sz="18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16024">
                <a:tc gridSpan="2"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2027 </a:t>
                      </a:r>
                      <a:r>
                        <a:rPr lang="ru-RU" sz="1050" dirty="0">
                          <a:effectLst/>
                        </a:rPr>
                        <a:t>год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 smtClean="0">
                          <a:effectLst/>
                        </a:rPr>
                        <a:t>2028 </a:t>
                      </a:r>
                      <a:r>
                        <a:rPr lang="ru-RU" sz="1050" dirty="0">
                          <a:effectLst/>
                        </a:rPr>
                        <a:t>год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90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Расходы всего, тыс.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1 073 691,5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1 067 020,9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43204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Расходы за счет межбюджетных трансфертов, имеющих целевое назначение, тыс.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540 681,3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480 148,0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792088">
                <a:tc grid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tx1"/>
                          </a:solidFill>
                          <a:effectLst/>
                        </a:rPr>
                        <a:t>Объем прогнозируемых расходов бюджета (без учета расходов, предусмотренных за счет межбюджетных трансфертов из других бюджетов бюджетной системы Российской Федерации, имеющих целевое назначение), тыс.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533 010,2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586 872,9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8803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</a:rPr>
                        <a:t>Минимальный объем условно утверждаемых расходов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%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2,5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5,0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3990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effectLst/>
                        </a:rPr>
                        <a:t>тыс. руб.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13</a:t>
                      </a:r>
                      <a:r>
                        <a:rPr lang="ru-RU" sz="1200" baseline="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 325,3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 smtClean="0">
                          <a:effectLst/>
                          <a:latin typeface="Calibri"/>
                          <a:ea typeface="Calibri"/>
                          <a:cs typeface="Times New Roman"/>
                        </a:rPr>
                        <a:t>29 343,7</a:t>
                      </a:r>
                      <a:endParaRPr lang="ru-RU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" name="Прямоугольник 6"/>
          <p:cNvSpPr/>
          <p:nvPr/>
        </p:nvSpPr>
        <p:spPr>
          <a:xfrm rot="10800000" flipV="1">
            <a:off x="1547663" y="5045163"/>
            <a:ext cx="6718065" cy="6001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auto">
              <a:spcAft>
                <a:spcPts val="0"/>
              </a:spcAft>
              <a:defRPr/>
            </a:pPr>
            <a:r>
              <a:rPr lang="ru-RU" sz="11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latin typeface="Arial Black" pitchFamily="34" charset="0"/>
              </a:rPr>
              <a:t>Объем условно утверждаемых расходов в проекте решения: 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ru-RU" sz="11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latin typeface="Arial Black" pitchFamily="34" charset="0"/>
              </a:rPr>
              <a:t>На 2027 год – 13 330,8 тыс. рублей;</a:t>
            </a:r>
          </a:p>
          <a:p>
            <a:pPr algn="just" fontAlgn="auto">
              <a:spcAft>
                <a:spcPts val="0"/>
              </a:spcAft>
              <a:defRPr/>
            </a:pPr>
            <a:r>
              <a:rPr lang="ru-RU" sz="1100" dirty="0" smtClean="0">
                <a:ln w="6350">
                  <a:solidFill>
                    <a:schemeClr val="accent1">
                      <a:shade val="43000"/>
                    </a:schemeClr>
                  </a:solidFill>
                </a:ln>
                <a:latin typeface="Arial Black" pitchFamily="34" charset="0"/>
              </a:rPr>
              <a:t>На 2027 год – 33 150,5 тыс. рублей.</a:t>
            </a:r>
            <a:endParaRPr lang="ru-RU" sz="1100" dirty="0">
              <a:ln w="6350">
                <a:solidFill>
                  <a:schemeClr val="accent1">
                    <a:shade val="43000"/>
                  </a:schemeClr>
                </a:solidFill>
              </a:ln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89414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2" y="332656"/>
            <a:ext cx="7528350" cy="864096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Участие в реализации федеральных проектов в рамках национальных проектов</a:t>
            </a:r>
            <a:endParaRPr lang="ru-RU" sz="1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3053407"/>
              </p:ext>
            </p:extLst>
          </p:nvPr>
        </p:nvGraphicFramePr>
        <p:xfrm>
          <a:off x="323528" y="1196752"/>
          <a:ext cx="8640960" cy="5201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1368152"/>
                <a:gridCol w="3456384"/>
                <a:gridCol w="864096"/>
                <a:gridCol w="864096"/>
                <a:gridCol w="792088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Наименование национального проекта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Наименование федерального проекта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Мероприятие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 муниципальной программы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Объем финансирования, тыс. рублей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ru-RU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ru-RU" sz="11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2026 год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2027 год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2028 год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kumimoji="0" lang="ru-RU" sz="11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Инфраструктура для жизни</a:t>
                      </a:r>
                      <a:endParaRPr lang="ru-RU" sz="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100" b="1" kern="120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Формирование комфортной городской среды</a:t>
                      </a:r>
                      <a:endParaRPr lang="ru-RU" sz="800" b="1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1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Благоустройство общественных и дворовых территорий Юсьвинского муниципального округа Пермского края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7 958,4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7 996,4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8 057,2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100" b="1" kern="120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Региональная и местная дорожная сеть</a:t>
                      </a:r>
                      <a:endParaRPr lang="ru-RU" sz="1100" b="1" dirty="0" smtClean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B050"/>
                          </a:solidFill>
                        </a:rPr>
                        <a:t>Приведение в нормативное состояние искусственных дорожных сооружений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262 277,9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-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100" b="1" kern="120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Жилье</a:t>
                      </a:r>
                      <a:endParaRPr lang="ru-RU" sz="800" b="1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B050"/>
                          </a:solidFill>
                        </a:rPr>
                        <a:t>Переселение граждан из аварийного жилищного фонда, признанного аварийным после 1 января 2017 года, на территории Юсьвинского муниципального округа Пермского края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13 008,9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2 809,6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1 101,8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rowSpan="3">
                  <a:txBody>
                    <a:bodyPr/>
                    <a:lstStyle/>
                    <a:p>
                      <a:r>
                        <a:rPr kumimoji="0" lang="ru-RU" sz="11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Молодежь и дети</a:t>
                      </a:r>
                      <a:endParaRPr lang="ru-RU" sz="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3">
                  <a:txBody>
                    <a:bodyPr/>
                    <a:lstStyle/>
                    <a:p>
                      <a:r>
                        <a:rPr kumimoji="0" lang="ru-RU" sz="1100" b="1" kern="120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Педагоги и наставники</a:t>
                      </a:r>
                      <a:endParaRPr lang="ru-RU" sz="800" b="1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smtClean="0">
                          <a:solidFill>
                            <a:srgbClr val="00B050"/>
                          </a:solidFill>
                        </a:rPr>
                        <a:t>Обеспечение деятельности советников директора по воспитанию и взаимодействию с детскими общественными объединениями в общеобразовательных организациях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416,9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540,4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546,8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B050"/>
                          </a:solidFill>
                        </a:rPr>
                        <a:t>Обеспечение выплат ежемесячного денежного вознаграждения советникам директоров по воспитанию и взаимодействию с детскими общественными объединениями муниципальных общеобразовательных организаций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267,0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267,0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267,0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B050"/>
                          </a:solidFill>
                        </a:rPr>
                        <a:t>Выплата ежемесячного денежного вознаграждения за выполнение функций классного руководителя педагогическим работникам муниципальных образовательных организаций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21 618,9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21 438,7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21 438,3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110591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71600" y="260648"/>
            <a:ext cx="7528350" cy="864096"/>
          </a:xfrm>
        </p:spPr>
        <p:txBody>
          <a:bodyPr>
            <a:normAutofit/>
          </a:bodyPr>
          <a:lstStyle/>
          <a:p>
            <a:pPr algn="ctr"/>
            <a:r>
              <a:rPr lang="ru-RU" sz="1800" dirty="0" smtClean="0"/>
              <a:t>Участие в реализации регионального проекта «Комфортный край» в 2026 году</a:t>
            </a:r>
            <a:endParaRPr lang="ru-RU" sz="18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32098645"/>
              </p:ext>
            </p:extLst>
          </p:nvPr>
        </p:nvGraphicFramePr>
        <p:xfrm>
          <a:off x="755576" y="1196752"/>
          <a:ext cx="8064896" cy="4630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6144"/>
                <a:gridCol w="2232248"/>
                <a:gridCol w="3168352"/>
                <a:gridCol w="1368152"/>
              </a:tblGrid>
              <a:tr h="741680"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Наименование направления проекта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Наименование 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муниципальной программы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Направление расходов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Объем финансирования, тыс. рублей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100" b="1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Новый клуб</a:t>
                      </a:r>
                      <a:endParaRPr lang="ru-RU" sz="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kumimoji="0" lang="ru-RU" sz="1100" b="1" kern="1200" dirty="0" smtClean="0">
                          <a:solidFill>
                            <a:schemeClr val="accent3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Развитие культуры, искусства и молодежной политики в  Юсьвинском муниципальном округе Пермского края</a:t>
                      </a:r>
                      <a:endParaRPr lang="ru-RU" sz="800" b="1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0" lang="ru-RU" sz="11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Строительство </a:t>
                      </a:r>
                      <a:r>
                        <a:rPr kumimoji="0" lang="ru-RU" sz="1100" kern="1200" dirty="0" err="1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Купросского</a:t>
                      </a:r>
                      <a:r>
                        <a:rPr kumimoji="0" lang="ru-RU" sz="1100" kern="1200" dirty="0" smtClean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сельского дома культуры на 50 мест в с. Купрос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16 824,3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FF0000"/>
                          </a:solidFill>
                        </a:rPr>
                        <a:t>Культурная реновация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100" b="1" dirty="0" smtClean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B050"/>
                          </a:solidFill>
                        </a:rPr>
                        <a:t>Текущий ремонт здания филиала "ДШИ п. Пожва МБУ ДО "ДШИ с. Юсьва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5 376,7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81248">
                <a:tc rowSpan="2"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FF0000"/>
                          </a:solidFill>
                        </a:rPr>
                        <a:t>Наша улица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rowSpan="2"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3"/>
                          </a:solidFill>
                        </a:rPr>
                        <a:t>Территориальное развитие Юсьвинского муниципального округа Пермского края</a:t>
                      </a:r>
                      <a:endParaRPr lang="ru-RU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B050"/>
                          </a:solidFill>
                        </a:rPr>
                        <a:t>Устройство контейнерных площадок для накопления твердых коммунальных отходов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715,2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29640">
                <a:tc vMerge="1">
                  <a:txBody>
                    <a:bodyPr/>
                    <a:lstStyle/>
                    <a:p>
                      <a:endParaRPr lang="ru-RU" sz="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ru-RU" sz="800" b="1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B050"/>
                          </a:solidFill>
                        </a:rPr>
                        <a:t>Устройство, ремонт тротуаров, сетей уличного освещения, не входящих в состав автомобильных дорог общего пользования местного значения в границах населенного пункта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5 840,2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FF0000"/>
                          </a:solidFill>
                        </a:rPr>
                        <a:t>Качественное водоснабжение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3"/>
                          </a:solidFill>
                        </a:rPr>
                        <a:t>Территориальное развитие Юсьвинского муниципального округа Пермского края</a:t>
                      </a:r>
                      <a:endParaRPr lang="ru-RU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B050"/>
                          </a:solidFill>
                        </a:rPr>
                        <a:t>Капитальный ремонт, ремонт сетей водоснабжения, водозаборных сооружений, устройство, капитальный ремонт и ремонт водонапорных башен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5 783,4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rgbClr val="FF0000"/>
                          </a:solidFill>
                        </a:rPr>
                        <a:t>Школьная остановка</a:t>
                      </a:r>
                      <a:endParaRPr lang="ru-RU" sz="11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b="1" dirty="0" smtClean="0">
                          <a:solidFill>
                            <a:schemeClr val="accent3"/>
                          </a:solidFill>
                        </a:rPr>
                        <a:t>Развитие транспортной системы Юсьвинского муниципального округа Пермского края</a:t>
                      </a:r>
                      <a:endParaRPr lang="ru-RU" sz="1100" b="1" dirty="0">
                        <a:solidFill>
                          <a:schemeClr val="accent3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rgbClr val="00B050"/>
                          </a:solidFill>
                        </a:rPr>
                        <a:t>Установка школьных остановок</a:t>
                      </a:r>
                      <a:endParaRPr lang="ru-RU" sz="1100" dirty="0">
                        <a:solidFill>
                          <a:srgbClr val="00B050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100" b="1" dirty="0" smtClean="0">
                          <a:solidFill>
                            <a:schemeClr val="tx1"/>
                          </a:solidFill>
                        </a:rPr>
                        <a:t>2 400,0</a:t>
                      </a:r>
                      <a:endParaRPr lang="ru-RU" sz="11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46745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7825" y="332656"/>
            <a:ext cx="7528350" cy="1296144"/>
          </a:xfrm>
        </p:spPr>
        <p:txBody>
          <a:bodyPr>
            <a:normAutofit/>
          </a:bodyPr>
          <a:lstStyle/>
          <a:p>
            <a:pPr algn="ctr"/>
            <a:r>
              <a:rPr lang="ru-RU" sz="2000" dirty="0" smtClean="0"/>
              <a:t>Бюджетные ассигнования на осуществление бюджетных инвестиций</a:t>
            </a:r>
            <a:endParaRPr lang="ru-RU" sz="2000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0590318"/>
              </p:ext>
            </p:extLst>
          </p:nvPr>
        </p:nvGraphicFramePr>
        <p:xfrm>
          <a:off x="539552" y="1772816"/>
          <a:ext cx="8244916" cy="3662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32548"/>
                <a:gridCol w="1080120"/>
                <a:gridCol w="1080120"/>
                <a:gridCol w="1152128"/>
              </a:tblGrid>
              <a:tr h="216024">
                <a:tc rowSpan="2">
                  <a:txBody>
                    <a:bodyPr/>
                    <a:lstStyle/>
                    <a:p>
                      <a:pPr algn="ctr"/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Направление</a:t>
                      </a:r>
                      <a:endParaRPr lang="ru-RU" sz="12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</a:rPr>
                        <a:t>Объем , тыс. рублей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1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4976">
                <a:tc vMerge="1">
                  <a:txBody>
                    <a:bodyPr/>
                    <a:lstStyle/>
                    <a:p>
                      <a:pPr algn="ctr"/>
                      <a:endParaRPr lang="ru-RU" sz="1100" b="1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2026 год</a:t>
                      </a:r>
                      <a:endParaRPr lang="ru-RU" sz="1200" b="1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2027 год</a:t>
                      </a:r>
                      <a:endParaRPr lang="ru-RU" sz="1200" b="1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2028 год</a:t>
                      </a:r>
                      <a:endParaRPr lang="ru-RU" sz="1200" b="1" dirty="0"/>
                    </a:p>
                  </a:txBody>
                  <a:tcPr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922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dirty="0" smtClean="0"/>
                        <a:t>Строительство и приобретение жилых помещений для формирования специализированного жилищного фонда для обеспечения жилыми помещениями детей-сирот и детей, оставшихся без попечения родителей, лиц из их числа детей-сирот и детей, оставшихся без попечения родителей, по договорам найма специализированных жилых помещений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4 278,3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21 391,6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Приобретение (выкуп) в муниципальную собственность объектов недвижимости 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3 200,0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Строительство </a:t>
                      </a:r>
                      <a:r>
                        <a:rPr lang="ru-RU" sz="1200" dirty="0" err="1" smtClean="0"/>
                        <a:t>Купросского</a:t>
                      </a:r>
                      <a:r>
                        <a:rPr lang="ru-RU" sz="1200" dirty="0" smtClean="0"/>
                        <a:t> сельского дома культуры на 50 мест в с. Купрос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16 824,3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Строительство, реконструкция, капитальный ремонт, ремонт объектов общественной инфраструктуры муниципального значения: инженерной, коммунальной, социальной инфраструктуры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12 997,4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-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/>
                        <a:t>18 865,5</a:t>
                      </a:r>
                      <a:endParaRPr lang="ru-RU" sz="1200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ru-RU" sz="1200" b="1" dirty="0" smtClean="0"/>
                        <a:t>ИТОГО</a:t>
                      </a:r>
                      <a:endParaRPr lang="ru-RU" sz="1200" b="1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37 300,0</a:t>
                      </a:r>
                      <a:endParaRPr lang="ru-RU" sz="1200" b="1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21 391,6</a:t>
                      </a:r>
                      <a:endParaRPr lang="ru-RU" sz="1200" b="1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1" dirty="0" smtClean="0"/>
                        <a:t>18 865,5</a:t>
                      </a:r>
                      <a:endParaRPr lang="ru-RU" sz="1200" b="1" dirty="0"/>
                    </a:p>
                  </a:txBody>
                  <a:tcPr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3181604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2232248"/>
          </a:xfrm>
        </p:spPr>
        <p:txBody>
          <a:bodyPr>
            <a:normAutofit/>
          </a:bodyPr>
          <a:lstStyle/>
          <a:p>
            <a:pPr algn="ctr"/>
            <a:r>
              <a:rPr lang="ru-RU" sz="4400" dirty="0" smtClean="0"/>
              <a:t>Спасибо за внимание!</a:t>
            </a:r>
            <a:endParaRPr lang="ru-RU" sz="4400" dirty="0"/>
          </a:p>
        </p:txBody>
      </p:sp>
      <p:pic>
        <p:nvPicPr>
          <p:cNvPr id="4" name="Рисунок 3" descr="C:\Users\user\Desktop\все\Герб проект решения\проект решения о внесении изменений в положение\Герб цветной с изменениями.jp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16632"/>
            <a:ext cx="388620" cy="7010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929950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2976" y="285728"/>
            <a:ext cx="7355160" cy="936104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accent1">
                    <a:tint val="83000"/>
                    <a:satMod val="150000"/>
                  </a:schemeClr>
                </a:solidFill>
              </a:rPr>
              <a:t>Основные параметры бюджета Юсьвинского муниципального округа Пермского края</a:t>
            </a:r>
            <a:endParaRPr lang="ru-RU" sz="20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6" name="Содержимое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3096537"/>
              </p:ext>
            </p:extLst>
          </p:nvPr>
        </p:nvGraphicFramePr>
        <p:xfrm>
          <a:off x="621913" y="1484784"/>
          <a:ext cx="8136903" cy="2250570"/>
        </p:xfrm>
        <a:graphic>
          <a:graphicData uri="http://schemas.openxmlformats.org/drawingml/2006/table">
            <a:tbl>
              <a:tblPr/>
              <a:tblGrid>
                <a:gridCol w="1584175"/>
                <a:gridCol w="2263444"/>
                <a:gridCol w="2129044"/>
                <a:gridCol w="2160240"/>
              </a:tblGrid>
              <a:tr h="526429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2026  </a:t>
                      </a:r>
                    </a:p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2027</a:t>
                      </a:r>
                    </a:p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год</a:t>
                      </a:r>
                      <a:endParaRPr kumimoji="0" lang="ru-RU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2028</a:t>
                      </a:r>
                    </a:p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год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60672">
                <a:tc>
                  <a:txBody>
                    <a:bodyPr/>
                    <a:lstStyle/>
                    <a:p>
                      <a:pPr marL="17938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Доходы,</a:t>
                      </a:r>
                    </a:p>
                    <a:p>
                      <a:pPr marL="17938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рублей</a:t>
                      </a:r>
                      <a:endParaRPr kumimoji="0" lang="ru-RU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1 437 334,4</a:t>
                      </a:r>
                      <a:endParaRPr lang="ru-RU" sz="2800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1 073 691,5</a:t>
                      </a:r>
                      <a:endParaRPr lang="ru-RU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1 067 020,9</a:t>
                      </a:r>
                      <a:endParaRPr lang="ru-RU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  <a:tr h="460672">
                <a:tc>
                  <a:txBody>
                    <a:bodyPr/>
                    <a:lstStyle/>
                    <a:p>
                      <a:pPr marL="17938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Расходы, </a:t>
                      </a:r>
                    </a:p>
                    <a:p>
                      <a:pPr marL="17938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рублей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17970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1 438 691,6</a:t>
                      </a:r>
                      <a:endParaRPr lang="ru-RU" sz="28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1 073 691,5</a:t>
                      </a:r>
                      <a:endParaRPr lang="ru-RU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  <a:tc>
                  <a:txBody>
                    <a:bodyPr/>
                    <a:lstStyle/>
                    <a:p>
                      <a:pPr marL="179705" algn="ctr">
                        <a:spcAft>
                          <a:spcPts val="0"/>
                        </a:spcAft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1 067 020,9</a:t>
                      </a:r>
                      <a:endParaRPr lang="ru-RU" sz="2800" b="1" dirty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9ED"/>
                    </a:solidFill>
                  </a:tcPr>
                </a:tc>
              </a:tr>
              <a:tr h="708282">
                <a:tc>
                  <a:txBody>
                    <a:bodyPr/>
                    <a:lstStyle/>
                    <a:p>
                      <a:pPr marL="179388" marR="0" lvl="0" indent="0" algn="l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Дефицит (-), тыс. рублей</a:t>
                      </a:r>
                    </a:p>
                  </a:txBody>
                  <a:tcPr marL="68580" marR="68580" marT="0" marB="0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17970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-1 357,2</a:t>
                      </a:r>
                      <a:endParaRPr lang="ru-RU" sz="28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17970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  <a:tc>
                  <a:txBody>
                    <a:bodyPr/>
                    <a:lstStyle/>
                    <a:p>
                      <a:pPr marL="179705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800" b="1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0,0</a:t>
                      </a:r>
                      <a:endParaRPr lang="ru-RU" sz="28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1D1DA"/>
                    </a:solidFill>
                  </a:tcPr>
                </a:tc>
              </a:tr>
            </a:tbl>
          </a:graphicData>
        </a:graphic>
      </p:graphicFrame>
      <p:sp>
        <p:nvSpPr>
          <p:cNvPr id="7" name="Текст 2"/>
          <p:cNvSpPr txBox="1">
            <a:spLocks/>
          </p:cNvSpPr>
          <p:nvPr/>
        </p:nvSpPr>
        <p:spPr>
          <a:xfrm>
            <a:off x="2699792" y="5517232"/>
            <a:ext cx="2448272" cy="1008112"/>
          </a:xfrm>
          <a:prstGeom prst="rect">
            <a:avLst/>
          </a:prstGeom>
        </p:spPr>
        <p:txBody>
          <a:bodyPr>
            <a:normAutofit fontScale="92500"/>
          </a:bodyPr>
          <a:lstStyle/>
          <a:p>
            <a:pPr marL="448056" indent="-384048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1700" dirty="0" smtClean="0">
                <a:latin typeface="Times New Roman" pitchFamily="18" charset="0"/>
                <a:cs typeface="Times New Roman" pitchFamily="18" charset="0"/>
              </a:rPr>
              <a:t>    РАЗМЕР ДЕФИЦИТА</a:t>
            </a: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            </a:t>
            </a:r>
          </a:p>
          <a:p>
            <a:pPr marL="448056" indent="-384048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26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smtClean="0">
                <a:latin typeface="Times New Roman" pitchFamily="18" charset="0"/>
                <a:cs typeface="Times New Roman" pitchFamily="18" charset="0"/>
              </a:rPr>
              <a:t>         1,1 %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2322" name="Содержимое 9" descr="istockphoto-532785975-612x612.jp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5589240"/>
            <a:ext cx="648072" cy="792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Текст 2"/>
          <p:cNvSpPr txBox="1">
            <a:spLocks/>
          </p:cNvSpPr>
          <p:nvPr/>
        </p:nvSpPr>
        <p:spPr>
          <a:xfrm>
            <a:off x="899592" y="3861048"/>
            <a:ext cx="7920879" cy="720080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448056" indent="-384048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2800" b="1" dirty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Выполнение обязательств в соответствии с условиями заключенного с Минфином ПК Соглашения о предоставлении дотаций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4" descr="clip_image0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2911" y="4509119"/>
            <a:ext cx="688729" cy="6872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Текст 2"/>
          <p:cNvSpPr txBox="1">
            <a:spLocks/>
          </p:cNvSpPr>
          <p:nvPr/>
        </p:nvSpPr>
        <p:spPr>
          <a:xfrm>
            <a:off x="1691680" y="4581128"/>
            <a:ext cx="7128791" cy="576064"/>
          </a:xfrm>
          <a:prstGeom prst="rect">
            <a:avLst/>
          </a:prstGeom>
        </p:spPr>
        <p:txBody>
          <a:bodyPr>
            <a:normAutofit fontScale="62500" lnSpcReduction="20000"/>
          </a:bodyPr>
          <a:lstStyle/>
          <a:p>
            <a:pPr marL="448056" indent="-384048" fontAlgn="auto">
              <a:spcBef>
                <a:spcPct val="2000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2800" b="1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Соблюдение ограничений размера дефицита местного бюджета 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09675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4134"/>
            <a:ext cx="8607330" cy="6531013"/>
          </a:xfrm>
          <a:solidFill>
            <a:schemeClr val="bg1"/>
          </a:solidFill>
        </p:spPr>
        <p:txBody>
          <a:bodyPr anchor="t">
            <a:normAutofit/>
          </a:bodyPr>
          <a:lstStyle/>
          <a:p>
            <a:pPr algn="ctr">
              <a:defRPr/>
            </a:pPr>
            <a:r>
              <a:rPr lang="ru-RU" sz="31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Объем прогнозируемого поступления доходов:</a:t>
            </a:r>
            <a:br>
              <a:rPr lang="ru-RU" sz="31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2026 году – 1 437,3 млн. руб.</a:t>
            </a:r>
            <a:r>
              <a:rPr lang="ru-RU" sz="27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120,1 млн. руб. - налоговые и неналоговые доходы  </a:t>
            </a:r>
            <a:b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482,7 млн. руб. - дотации</a:t>
            </a:r>
            <a:b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834,5 млн. руб. - иные МБТ , субсидии,  субвенции </a:t>
            </a: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3491880" y="3794586"/>
            <a:ext cx="2160240" cy="780688"/>
          </a:xfrm>
          <a:prstGeom prst="downArrow">
            <a:avLst>
              <a:gd name="adj1" fmla="val 50000"/>
              <a:gd name="adj2" fmla="val 68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44" name="Прямоугольник 5"/>
          <p:cNvSpPr>
            <a:spLocks noChangeArrowheads="1"/>
          </p:cNvSpPr>
          <p:nvPr/>
        </p:nvSpPr>
        <p:spPr bwMode="auto">
          <a:xfrm>
            <a:off x="2663788" y="4652963"/>
            <a:ext cx="3816423" cy="18158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доля дотаций в объеме собственных доходов окружного бюджета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80,1%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algn="ctr"/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в 2025 году – 79,7%)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93647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4134"/>
            <a:ext cx="8607330" cy="6531013"/>
          </a:xfrm>
          <a:solidFill>
            <a:schemeClr val="bg1"/>
          </a:solidFill>
        </p:spPr>
        <p:txBody>
          <a:bodyPr anchor="t">
            <a:normAutofit/>
          </a:bodyPr>
          <a:lstStyle/>
          <a:p>
            <a:pPr algn="ctr">
              <a:defRPr/>
            </a:pPr>
            <a:r>
              <a:rPr lang="ru-RU" sz="31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Объем прогнозируемого поступления доходов:</a:t>
            </a:r>
            <a:br>
              <a:rPr lang="ru-RU" sz="31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2027 году – 1 073,7 млн. руб.</a:t>
            </a:r>
            <a:r>
              <a:rPr lang="ru-RU" sz="27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123,9 млн. руб. - налоговые и неналоговые доходы  </a:t>
            </a:r>
            <a:b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409,1 млн. руб. - дотации</a:t>
            </a:r>
            <a:b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540,7 млн. руб. - иные МБТ , субсидии,  субвенции </a:t>
            </a: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3491880" y="3794586"/>
            <a:ext cx="2160240" cy="780688"/>
          </a:xfrm>
          <a:prstGeom prst="downArrow">
            <a:avLst>
              <a:gd name="adj1" fmla="val 50000"/>
              <a:gd name="adj2" fmla="val 68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44" name="Прямоугольник 5"/>
          <p:cNvSpPr>
            <a:spLocks noChangeArrowheads="1"/>
          </p:cNvSpPr>
          <p:nvPr/>
        </p:nvSpPr>
        <p:spPr bwMode="auto">
          <a:xfrm>
            <a:off x="2663788" y="4652963"/>
            <a:ext cx="381642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доля дотаций в объеме собственных доходов окружного бюджета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76,8%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611204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184134"/>
            <a:ext cx="8607330" cy="6531013"/>
          </a:xfrm>
          <a:solidFill>
            <a:schemeClr val="bg1"/>
          </a:solidFill>
        </p:spPr>
        <p:txBody>
          <a:bodyPr anchor="t">
            <a:normAutofit/>
          </a:bodyPr>
          <a:lstStyle/>
          <a:p>
            <a:pPr algn="ctr">
              <a:defRPr/>
            </a:pPr>
            <a:r>
              <a:rPr lang="ru-RU" sz="31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  Объем прогнозируемого поступления доходов:</a:t>
            </a:r>
            <a:br>
              <a:rPr lang="ru-RU" sz="31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>
                    <a:tint val="83000"/>
                    <a:satMod val="1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 2028 году – 1 067,0 млн. руб.</a:t>
            </a:r>
            <a:r>
              <a:rPr lang="ru-RU" sz="27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u="sng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128,4 млн. руб. - налоговые и неналоговые доходы  </a:t>
            </a:r>
            <a:b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458,5 млн. руб. - дотации</a:t>
            </a:r>
            <a:b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480,1 млн. руб. - иные МБТ , субсидии,  субвенции </a:t>
            </a: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3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sp>
        <p:nvSpPr>
          <p:cNvPr id="3" name="Стрелка вниз 2"/>
          <p:cNvSpPr/>
          <p:nvPr/>
        </p:nvSpPr>
        <p:spPr>
          <a:xfrm>
            <a:off x="3491880" y="3794586"/>
            <a:ext cx="2160240" cy="780688"/>
          </a:xfrm>
          <a:prstGeom prst="downArrow">
            <a:avLst>
              <a:gd name="adj1" fmla="val 50000"/>
              <a:gd name="adj2" fmla="val 68474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244" name="Прямоугольник 5"/>
          <p:cNvSpPr>
            <a:spLocks noChangeArrowheads="1"/>
          </p:cNvSpPr>
          <p:nvPr/>
        </p:nvSpPr>
        <p:spPr bwMode="auto">
          <a:xfrm>
            <a:off x="2663788" y="4652963"/>
            <a:ext cx="3816423" cy="144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algn="ctr"/>
            <a:r>
              <a:rPr lang="ru-RU" sz="2000" dirty="0">
                <a:latin typeface="Times New Roman" pitchFamily="18" charset="0"/>
                <a:cs typeface="Times New Roman" pitchFamily="18" charset="0"/>
              </a:rPr>
              <a:t>доля дотаций в объеме собственных доходов окружного бюджета </a:t>
            </a:r>
          </a:p>
          <a:p>
            <a:pPr algn="ctr"/>
            <a:r>
              <a:rPr lang="ru-RU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78,1%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</p:spTree>
    <p:extLst>
      <p:ext uri="{BB962C8B-B14F-4D97-AF65-F5344CB8AC3E}">
        <p14:creationId xmlns:p14="http://schemas.microsoft.com/office/powerpoint/2010/main" val="249343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7624" y="188640"/>
            <a:ext cx="7272808" cy="648072"/>
          </a:xfrm>
        </p:spPr>
        <p:txBody>
          <a:bodyPr lIns="0" rIns="0" bIns="0"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Динамика изменений собственных доходов бюджета Юсьвинского муниципального округа Пермского края</a:t>
            </a:r>
            <a:endPara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sp>
        <p:nvSpPr>
          <p:cNvPr id="72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3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96691820"/>
              </p:ext>
            </p:extLst>
          </p:nvPr>
        </p:nvGraphicFramePr>
        <p:xfrm>
          <a:off x="827088" y="908050"/>
          <a:ext cx="7483475" cy="3316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69" name="Лист" r:id="rId5" imgW="4543568" imgH="2076359" progId="Excel.Sheet.8">
                  <p:embed/>
                </p:oleObj>
              </mc:Choice>
              <mc:Fallback>
                <p:oleObj name="Лист" r:id="rId5" imgW="4543568" imgH="2076359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27088" y="908050"/>
                        <a:ext cx="7483475" cy="3316288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6905531"/>
              </p:ext>
            </p:extLst>
          </p:nvPr>
        </p:nvGraphicFramePr>
        <p:xfrm>
          <a:off x="575556" y="4221088"/>
          <a:ext cx="7992887" cy="196852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62213"/>
                <a:gridCol w="1132850"/>
                <a:gridCol w="1006976"/>
                <a:gridCol w="1069914"/>
                <a:gridCol w="1006978"/>
                <a:gridCol w="1006978"/>
                <a:gridCol w="1006978"/>
              </a:tblGrid>
              <a:tr h="504055">
                <a:tc>
                  <a:txBody>
                    <a:bodyPr/>
                    <a:lstStyle/>
                    <a:p>
                      <a:pPr algn="ctr"/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2023 год факт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2024 год факт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2025 год оценка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2026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год прогноз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2027</a:t>
                      </a:r>
                      <a:r>
                        <a:rPr lang="ru-RU" sz="1400" baseline="0" dirty="0" smtClean="0"/>
                        <a:t> </a:t>
                      </a:r>
                      <a:r>
                        <a:rPr lang="ru-RU" sz="1400" dirty="0" smtClean="0"/>
                        <a:t>год прогноз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/>
                        <a:t>2028 год прогноз</a:t>
                      </a:r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Налоговые</a:t>
                      </a:r>
                      <a:r>
                        <a:rPr lang="ru-RU" sz="1400" baseline="0" dirty="0" smtClean="0"/>
                        <a:t> и неналоговые доходы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108 379,2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124 110,5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116 149,8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120 124,6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123 917,9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128 421,1</a:t>
                      </a:r>
                      <a:endParaRPr lang="ru-RU" sz="1400" dirty="0"/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Дотации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342 188,4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359 282,0</a:t>
                      </a:r>
                      <a:endParaRPr lang="ru-RU" sz="1400" dirty="0"/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413 635,3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482 664,1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409</a:t>
                      </a:r>
                      <a:r>
                        <a:rPr lang="ru-RU" sz="1400" baseline="0" dirty="0" smtClean="0"/>
                        <a:t> 092,3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458 451,8</a:t>
                      </a:r>
                      <a:endParaRPr lang="ru-RU" sz="1400" dirty="0"/>
                    </a:p>
                  </a:txBody>
                  <a:tcPr/>
                </a:tc>
              </a:tr>
              <a:tr h="414046"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Итого собственных доходов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450 567,6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483 392,5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529 785,1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602 788,7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533 010,2</a:t>
                      </a:r>
                      <a:endParaRPr lang="ru-RU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586 872,9</a:t>
                      </a:r>
                      <a:endParaRPr lang="ru-RU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683539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187624" y="304800"/>
            <a:ext cx="7272808" cy="609600"/>
          </a:xfrm>
        </p:spPr>
        <p:txBody>
          <a:bodyPr lIns="0" rIns="0" bIns="0" rtlCol="0">
            <a:no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ru-RU" sz="16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Структура налоговых и неналоговых доходов бюджета Юсьвинского муниципального округа Пермского края на 2026 год</a:t>
            </a:r>
            <a:endParaRPr lang="ru-RU" sz="1400" b="1" dirty="0" smtClean="0">
              <a:solidFill>
                <a:schemeClr val="tx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</a:endParaRPr>
          </a:p>
        </p:txBody>
      </p:sp>
      <p:graphicFrame>
        <p:nvGraphicFramePr>
          <p:cNvPr id="2" name="Объект 1"/>
          <p:cNvGraphicFramePr>
            <a:graphicFrameLocks noGrp="1"/>
          </p:cNvGraphicFramePr>
          <p:nvPr>
            <p:ph sz="half" idx="4294967295"/>
            <p:extLst>
              <p:ext uri="{D42A27DB-BD31-4B8C-83A1-F6EECF244321}">
                <p14:modId xmlns:p14="http://schemas.microsoft.com/office/powerpoint/2010/main" val="2982319760"/>
              </p:ext>
            </p:extLst>
          </p:nvPr>
        </p:nvGraphicFramePr>
        <p:xfrm>
          <a:off x="251520" y="1196752"/>
          <a:ext cx="4104456" cy="44992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09445"/>
                <a:gridCol w="1024673"/>
                <a:gridCol w="970338"/>
              </a:tblGrid>
              <a:tr h="701129"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Показатель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2026 год, 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тыс. рублей</a:t>
                      </a:r>
                    </a:p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(проект)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000" dirty="0" smtClean="0">
                          <a:solidFill>
                            <a:schemeClr val="tx1"/>
                          </a:solidFill>
                        </a:rPr>
                        <a:t>удельный вес в структуре</a:t>
                      </a:r>
                      <a:endParaRPr lang="ru-RU" sz="1000" dirty="0">
                        <a:solidFill>
                          <a:schemeClr val="tx1"/>
                        </a:solidFill>
                      </a:endParaRPr>
                    </a:p>
                  </a:txBody>
                  <a:tcPr marT="45714" marB="4571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Налоговые и неналоговые доходы бюджета Юсьвинского муниципального округа: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120 124,6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100,0</a:t>
                      </a:r>
                    </a:p>
                  </a:txBody>
                  <a:tcPr marT="45722" marB="45722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3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Налог на доходы физических лиц</a:t>
                      </a:r>
                      <a:endParaRPr kumimoji="0" lang="ru-RU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52 394,0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43,6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3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уплаты акцизов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27 676,7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23,0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1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оказания платных услуг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17 484,0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14,6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1295">
                <a:tc>
                  <a:txBody>
                    <a:bodyPr/>
                    <a:lstStyle/>
                    <a:p>
                      <a:r>
                        <a:rPr kumimoji="0" lang="ru-RU" sz="10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Доходы от использования имущества</a:t>
                      </a:r>
                      <a:endParaRPr lang="ru-RU" sz="1000" dirty="0">
                        <a:effectLst/>
                      </a:endParaRP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7 476,0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6,2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1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имущество (НИФЛ, ЗН)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6 107,0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5,1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1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Государственная пошлина, сборы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4 554,0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3,8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1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Налоги на совокупный доход (ЕСХН, УСН, патент)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2 552,0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2,2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7129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Доходы от продажи активов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970,0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0,8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9629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Штрафы, санкции, возмещение ущерба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598,0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0,5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3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Инициативные платежи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277,5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0,2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4386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Туристический налог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35,0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FFFFFF"/>
                            </a:outerShdw>
                          </a:effectLst>
                          <a:latin typeface="Times New Roman" pitchFamily="18" charset="0"/>
                          <a:cs typeface="Times New Roman" pitchFamily="18" charset="0"/>
                        </a:rPr>
                        <a:t>-</a:t>
                      </a:r>
                    </a:p>
                  </a:txBody>
                  <a:tcPr marT="45722" marB="45722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723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723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7235" name="Диаграмма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05127082"/>
              </p:ext>
            </p:extLst>
          </p:nvPr>
        </p:nvGraphicFramePr>
        <p:xfrm>
          <a:off x="4391025" y="1031875"/>
          <a:ext cx="4797425" cy="3270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0" name="Лист" r:id="rId5" imgW="4943376" imgH="3371889" progId="Excel.Sheet.8">
                  <p:embed/>
                </p:oleObj>
              </mc:Choice>
              <mc:Fallback>
                <p:oleObj name="Лист" r:id="rId5" imgW="4943376" imgH="3371889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1025" y="1031875"/>
                        <a:ext cx="4797425" cy="32702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236" name="Диаграмма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05432623"/>
              </p:ext>
            </p:extLst>
          </p:nvPr>
        </p:nvGraphicFramePr>
        <p:xfrm>
          <a:off x="4429125" y="4071938"/>
          <a:ext cx="4662488" cy="25701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1" name="Лист" r:id="rId8" imgW="4438613" imgH="2467125" progId="Excel.Sheet.8">
                  <p:embed/>
                </p:oleObj>
              </mc:Choice>
              <mc:Fallback>
                <p:oleObj name="Лист" r:id="rId8" imgW="4438613" imgH="2467125" progId="Excel.Sheet.8">
                  <p:embed/>
                  <p:pic>
                    <p:nvPicPr>
                      <p:cNvPr id="0" name=""/>
                      <p:cNvPicPr>
                        <a:picLocks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29125" y="4071938"/>
                        <a:ext cx="4662488" cy="25701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617396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8102704" cy="66745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Выполнение обязательств в соответствии с условиями заключенного с Минфином ПК Соглашения о предоставлении дотаций</a:t>
            </a:r>
            <a:endParaRPr lang="ru-RU" sz="20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pic>
        <p:nvPicPr>
          <p:cNvPr id="13316" name="Содержимое 10" descr="kisspng-senior-management-business-leadership-meeting-icon-image-free-5ab02e2d325ce0.8029079015214955972063.jpg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11560" y="2285992"/>
            <a:ext cx="1512515" cy="1079499"/>
          </a:xfrm>
        </p:spPr>
      </p:pic>
      <p:graphicFrame>
        <p:nvGraphicFramePr>
          <p:cNvPr id="6" name="Содержимое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42432076"/>
              </p:ext>
            </p:extLst>
          </p:nvPr>
        </p:nvGraphicFramePr>
        <p:xfrm>
          <a:off x="3428992" y="2285992"/>
          <a:ext cx="5473304" cy="2138172"/>
        </p:xfrm>
        <a:graphic>
          <a:graphicData uri="http://schemas.openxmlformats.org/drawingml/2006/table">
            <a:tbl>
              <a:tblPr/>
              <a:tblGrid>
                <a:gridCol w="1922259"/>
                <a:gridCol w="1775523"/>
                <a:gridCol w="1775522"/>
              </a:tblGrid>
              <a:tr h="898434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Расчетный объем норматива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Объем расходов на содержание ОМСУ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Свободный объем норматива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58915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146,9 </a:t>
                      </a:r>
                    </a:p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руб.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105,0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руб.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25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41,9</a:t>
                      </a:r>
                      <a:r>
                        <a:rPr kumimoji="0" lang="ru-RU" sz="3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млн. руб.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3331" name="Текст 2"/>
          <p:cNvSpPr txBox="1">
            <a:spLocks/>
          </p:cNvSpPr>
          <p:nvPr/>
        </p:nvSpPr>
        <p:spPr bwMode="auto">
          <a:xfrm>
            <a:off x="2124075" y="4365625"/>
            <a:ext cx="6480175" cy="86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47675" indent="-382588">
              <a:defRPr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>
              <a:spcBef>
                <a:spcPct val="20000"/>
              </a:spcBef>
              <a:buClr>
                <a:schemeClr val="accent1"/>
              </a:buClr>
              <a:buSzPct val="80000"/>
            </a:pPr>
            <a:endParaRPr lang="ru-RU" sz="2600">
              <a:cs typeface="Times New Roman" pitchFamily="18" charset="0"/>
            </a:endParaRPr>
          </a:p>
        </p:txBody>
      </p:sp>
      <p:pic>
        <p:nvPicPr>
          <p:cNvPr id="13332" name="Содержимое 4" descr="clip_image0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4797425"/>
            <a:ext cx="814319" cy="647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Текст 2"/>
          <p:cNvSpPr txBox="1">
            <a:spLocks/>
          </p:cNvSpPr>
          <p:nvPr/>
        </p:nvSpPr>
        <p:spPr>
          <a:xfrm>
            <a:off x="2124075" y="4508500"/>
            <a:ext cx="6696075" cy="1512888"/>
          </a:xfrm>
          <a:prstGeom prst="rect">
            <a:avLst/>
          </a:prstGeom>
        </p:spPr>
        <p:txBody>
          <a:bodyPr anchor="ctr">
            <a:normAutofit fontScale="70000" lnSpcReduction="20000"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сполнение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расходных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обязательств, относящихся к полномочиям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муниципального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округа в соответствии со статьей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16 Федерального закона от 6 октября 2003 г.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№ 131-ФЗ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«Об общих принципах организации </a:t>
            </a:r>
            <a:r>
              <a:rPr lang="ru-RU" sz="2800" b="1" dirty="0" smtClean="0">
                <a:latin typeface="Times New Roman" pitchFamily="18" charset="0"/>
                <a:cs typeface="Times New Roman" pitchFamily="18" charset="0"/>
              </a:rPr>
              <a:t>местного самоуправления </a:t>
            </a:r>
            <a:r>
              <a:rPr lang="ru-RU" sz="2800" b="1" dirty="0">
                <a:latin typeface="Times New Roman" pitchFamily="18" charset="0"/>
                <a:cs typeface="Times New Roman" pitchFamily="18" charset="0"/>
              </a:rPr>
              <a:t>в Российской Федерации».</a:t>
            </a:r>
            <a:endParaRPr lang="ru-RU" sz="26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3334" name="Содержимое 4" descr="kisspng-human-resource-management-leadership-business-best-business-team-icon-png-business-businessman-leader-5ab04f19a73e03.6696061415215040256851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71670" y="3335740"/>
            <a:ext cx="1308092" cy="98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5" name="Содержимое 7" descr="рис2.jpg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3357562"/>
            <a:ext cx="1512515" cy="9641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336" name="Содержимое 6" descr="kisspng-management-supply-chain-business-industry-company-working-5ac5b1d0a99034.1283583515229055526945.jpg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4076" y="2276872"/>
            <a:ext cx="1255686" cy="105886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Заголовок 1"/>
          <p:cNvSpPr txBox="1">
            <a:spLocks/>
          </p:cNvSpPr>
          <p:nvPr/>
        </p:nvSpPr>
        <p:spPr>
          <a:xfrm>
            <a:off x="2000232" y="1000108"/>
            <a:ext cx="6858048" cy="936104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Соблюдение нормативов формирования расходов на содержание ОМСУ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Содержимое 4" descr="clip_image0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9592" y="1117255"/>
            <a:ext cx="814319" cy="64807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5786" y="214290"/>
            <a:ext cx="8102704" cy="667452"/>
          </a:xfrm>
        </p:spPr>
        <p:txBody>
          <a:bodyPr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ru-RU" sz="2000" dirty="0" smtClean="0">
                <a:solidFill>
                  <a:schemeClr val="accent1">
                    <a:tint val="83000"/>
                    <a:satMod val="1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Выполнение обязательств в соответствии с условиями заключенного с Минфином ПК Соглашения о предоставлении дотаций</a:t>
            </a:r>
            <a:endParaRPr lang="ru-RU" sz="2000" dirty="0">
              <a:solidFill>
                <a:schemeClr val="accent1">
                  <a:tint val="83000"/>
                  <a:satMod val="150000"/>
                </a:schemeClr>
              </a:solidFill>
            </a:endParaRPr>
          </a:p>
        </p:txBody>
      </p:sp>
      <p:graphicFrame>
        <p:nvGraphicFramePr>
          <p:cNvPr id="6" name="Содержимое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6795230"/>
              </p:ext>
            </p:extLst>
          </p:nvPr>
        </p:nvGraphicFramePr>
        <p:xfrm>
          <a:off x="2000232" y="1936212"/>
          <a:ext cx="6676224" cy="1892808"/>
        </p:xfrm>
        <a:graphic>
          <a:graphicData uri="http://schemas.openxmlformats.org/drawingml/2006/table">
            <a:tbl>
              <a:tblPr/>
              <a:tblGrid>
                <a:gridCol w="2344732"/>
                <a:gridCol w="2165747"/>
                <a:gridCol w="2165745"/>
              </a:tblGrid>
              <a:tr h="616511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1 января 2027 года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1 января 2028 года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на 1 января 2029 года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32261"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 </a:t>
                      </a:r>
                    </a:p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рублей муниципального долга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 </a:t>
                      </a:r>
                    </a:p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рублей муниципального долга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0,0 </a:t>
                      </a:r>
                    </a:p>
                    <a:p>
                      <a:pPr marL="179388" marR="0" lvl="0" indent="0" algn="ctr" defTabSz="914400" rtl="0" eaLnBrk="1" fontAlgn="base" latinLnBrk="0" hangingPunct="1">
                        <a:lnSpc>
                          <a:spcPct val="115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тыс. рублей муниципального долга</a:t>
                      </a:r>
                    </a:p>
                  </a:txBody>
                  <a:tcPr marL="68580" marR="68580" marT="0" marB="0" anchor="ctr" horzOverflow="overflow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pic>
        <p:nvPicPr>
          <p:cNvPr id="13332" name="Содержимое 4" descr="clip_image001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4437112"/>
            <a:ext cx="806101" cy="8640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Текст 2"/>
          <p:cNvSpPr txBox="1">
            <a:spLocks/>
          </p:cNvSpPr>
          <p:nvPr/>
        </p:nvSpPr>
        <p:spPr>
          <a:xfrm>
            <a:off x="2000233" y="4365104"/>
            <a:ext cx="6819918" cy="1224136"/>
          </a:xfrm>
          <a:prstGeom prst="rect">
            <a:avLst/>
          </a:prstGeom>
        </p:spPr>
        <p:txBody>
          <a:bodyPr anchor="ctr">
            <a:normAutofit/>
          </a:bodyPr>
          <a:lstStyle/>
          <a:p>
            <a:pPr algn="just" fontAlgn="auto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80000"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Соблюдение ограничений предельного объема муниципальных заимствований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Заголовок 1"/>
          <p:cNvSpPr txBox="1">
            <a:spLocks/>
          </p:cNvSpPr>
          <p:nvPr/>
        </p:nvSpPr>
        <p:spPr>
          <a:xfrm>
            <a:off x="2000232" y="1000108"/>
            <a:ext cx="6858048" cy="936104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Соблюдение ограничений объема муниципального долга, объема расходов на обслуживание муниципального долга</a:t>
            </a:r>
            <a:endParaRPr lang="ru-RU" sz="20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" name="Содержимое 4" descr="clip_image001.png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5" y="1124744"/>
            <a:ext cx="806101" cy="8114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Содержимое 9" descr="istockphoto-532785975-612x612.jp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7432" y="2276872"/>
            <a:ext cx="448488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9217675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28121</TotalTime>
  <Words>1815</Words>
  <Application>Microsoft Office PowerPoint</Application>
  <PresentationFormat>Экран (4:3)</PresentationFormat>
  <Paragraphs>464</Paragraphs>
  <Slides>18</Slides>
  <Notes>4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0" baseType="lpstr">
      <vt:lpstr>Яркая</vt:lpstr>
      <vt:lpstr>Лист</vt:lpstr>
      <vt:lpstr>     О бюджете Юсьвинского муниципального округа Пермского края на 2026– 2028 годы</vt:lpstr>
      <vt:lpstr>Основные параметры бюджета Юсьвинского муниципального округа Пермского края</vt:lpstr>
      <vt:lpstr>  Объем прогнозируемого поступления доходов: в 2026 году – 1 437,3 млн. руб. 120,1 млн. руб. - налоговые и неналоговые доходы   482,7 млн. руб. - дотации 834,5 млн. руб. - иные МБТ , субсидии,  субвенции      </vt:lpstr>
      <vt:lpstr>  Объем прогнозируемого поступления доходов: в 2027 году – 1 073,7 млн. руб. 123,9 млн. руб. - налоговые и неналоговые доходы   409,1 млн. руб. - дотации 540,7 млн. руб. - иные МБТ , субсидии,  субвенции      </vt:lpstr>
      <vt:lpstr>  Объем прогнозируемого поступления доходов: в 2028 году – 1 067,0 млн. руб. 128,4 млн. руб. - налоговые и неналоговые доходы   458,5 млн. руб. - дотации 480,1 млн. руб. - иные МБТ , субсидии,  субвенции      </vt:lpstr>
      <vt:lpstr>Динамика изменений собственных доходов бюджета Юсьвинского муниципального округа Пермского края</vt:lpstr>
      <vt:lpstr>Структура налоговых и неналоговых доходов бюджета Юсьвинского муниципального округа Пермского края на 2026 год</vt:lpstr>
      <vt:lpstr>Выполнение обязательств в соответствии с условиями заключенного с Минфином ПК Соглашения о предоставлении дотаций</vt:lpstr>
      <vt:lpstr>Выполнение обязательств в соответствии с условиями заключенного с Минфином ПК Соглашения о предоставлении дотаций</vt:lpstr>
      <vt:lpstr>Выполнение обязательств в соответствии с условиями заключенного с Минфином ПК Соглашения о предоставлении дотаций</vt:lpstr>
      <vt:lpstr>Презентация PowerPoint</vt:lpstr>
      <vt:lpstr>Презентация PowerPoint</vt:lpstr>
      <vt:lpstr>Дорожный фонд Юсьвинского муниципального округа Пермского края</vt:lpstr>
      <vt:lpstr>Планирование условно утверждаемых расходов</vt:lpstr>
      <vt:lpstr>Участие в реализации федеральных проектов в рамках национальных проектов</vt:lpstr>
      <vt:lpstr>Участие в реализации регионального проекта «Комфортный край» в 2026 году</vt:lpstr>
      <vt:lpstr>Бюджетные ассигнования на осуществление бюджетных инвестиций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бюджете на 2020 – 2022 гг. Главное.</dc:title>
  <dc:creator>ХорошеваГМ</dc:creator>
  <cp:lastModifiedBy>admin</cp:lastModifiedBy>
  <cp:revision>653</cp:revision>
  <cp:lastPrinted>2025-11-29T11:19:27Z</cp:lastPrinted>
  <dcterms:created xsi:type="dcterms:W3CDTF">2020-01-03T07:38:00Z</dcterms:created>
  <dcterms:modified xsi:type="dcterms:W3CDTF">2025-12-01T06:32:47Z</dcterms:modified>
</cp:coreProperties>
</file>