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8" r:id="rId3"/>
    <p:sldId id="300" r:id="rId4"/>
    <p:sldId id="301" r:id="rId5"/>
    <p:sldId id="317" r:id="rId6"/>
    <p:sldId id="302" r:id="rId7"/>
    <p:sldId id="278" r:id="rId8"/>
    <p:sldId id="318" r:id="rId9"/>
    <p:sldId id="319" r:id="rId10"/>
    <p:sldId id="280" r:id="rId11"/>
    <p:sldId id="303" r:id="rId12"/>
    <p:sldId id="323" r:id="rId13"/>
    <p:sldId id="304" r:id="rId14"/>
    <p:sldId id="324" r:id="rId15"/>
    <p:sldId id="325" r:id="rId16"/>
    <p:sldId id="305" r:id="rId17"/>
    <p:sldId id="326" r:id="rId18"/>
    <p:sldId id="327" r:id="rId19"/>
    <p:sldId id="306" r:id="rId20"/>
    <p:sldId id="307" r:id="rId21"/>
    <p:sldId id="320" r:id="rId22"/>
    <p:sldId id="328" r:id="rId23"/>
    <p:sldId id="308" r:id="rId24"/>
    <p:sldId id="312" r:id="rId25"/>
    <p:sldId id="329" r:id="rId26"/>
    <p:sldId id="321" r:id="rId27"/>
    <p:sldId id="313" r:id="rId28"/>
    <p:sldId id="314" r:id="rId29"/>
    <p:sldId id="315" r:id="rId30"/>
    <p:sldId id="330" r:id="rId31"/>
    <p:sldId id="331" r:id="rId32"/>
    <p:sldId id="322" r:id="rId33"/>
    <p:sldId id="297" r:id="rId3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  <a:srgbClr val="99CCFF"/>
    <a:srgbClr val="CCFFFF"/>
    <a:srgbClr val="FFFF99"/>
    <a:srgbClr val="FFFF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10" autoAdjust="0"/>
  </p:normalViewPr>
  <p:slideViewPr>
    <p:cSldViewPr>
      <p:cViewPr>
        <p:scale>
          <a:sx n="110" d="100"/>
          <a:sy n="110" d="100"/>
        </p:scale>
        <p:origin x="-658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116 623,1</a:t>
                    </a:r>
                  </a:p>
                  <a:p>
                    <a:r>
                      <a:rPr lang="ru-RU" dirty="0" smtClean="0"/>
                      <a:t> 13,6%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302252930199421E-3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108 446,9</a:t>
                    </a:r>
                  </a:p>
                  <a:p>
                    <a:r>
                      <a:rPr lang="ru-RU" dirty="0" smtClean="0"/>
                      <a:t>  10,0%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104 565,6</a:t>
                    </a:r>
                  </a:p>
                  <a:p>
                    <a:r>
                      <a:rPr lang="ru-RU" dirty="0" smtClean="0"/>
                      <a:t> 10,3%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627816162749838E-3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107 082,3</a:t>
                    </a:r>
                    <a:endParaRPr lang="ru-RU" baseline="0" dirty="0" smtClean="0"/>
                  </a:p>
                  <a:p>
                    <a:r>
                      <a:rPr lang="ru-RU" dirty="0" smtClean="0"/>
                      <a:t>11,4%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07977981389215E-2"/>
                  <c:y val="-7.84484448052857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110 727,6</a:t>
                    </a:r>
                  </a:p>
                  <a:p>
                    <a:r>
                      <a:rPr lang="ru-RU" dirty="0" smtClean="0"/>
                      <a:t> 12,8%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116623.1</c:v>
                </c:pt>
                <c:pt idx="1">
                  <c:v>108446.9</c:v>
                </c:pt>
                <c:pt idx="2">
                  <c:v>104564.6</c:v>
                </c:pt>
                <c:pt idx="3">
                  <c:v>107082.3</c:v>
                </c:pt>
                <c:pt idx="4">
                  <c:v>110727.6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из бюджетов других уровней (субсидии, субвенции, иные МБТ)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727894262784898E-2"/>
                  <c:y val="-7.11106133990313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48 571,8</a:t>
                    </a:r>
                  </a:p>
                  <a:p>
                    <a:r>
                      <a:rPr lang="ru-RU" dirty="0" smtClean="0"/>
                      <a:t>52,5%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209011720797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630 090,9</a:t>
                    </a:r>
                  </a:p>
                  <a:p>
                    <a:r>
                      <a:rPr lang="ru-RU" dirty="0" smtClean="0"/>
                      <a:t>58,3%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55788525569796E-2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556 880,3</a:t>
                    </a:r>
                  </a:p>
                  <a:p>
                    <a:r>
                      <a:rPr lang="ru-RU" dirty="0" smtClean="0"/>
                      <a:t>55,0%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55788525569855E-2"/>
                  <c:y val="6.518397593825964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472</a:t>
                    </a:r>
                    <a:r>
                      <a:rPr lang="ru-RU" baseline="0" dirty="0" smtClean="0"/>
                      <a:t> 533,3</a:t>
                    </a:r>
                    <a:endParaRPr lang="ru-RU" dirty="0" smtClean="0"/>
                  </a:p>
                  <a:p>
                    <a:r>
                      <a:rPr lang="ru-RU" dirty="0" smtClean="0"/>
                      <a:t>50,2%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325563232549855E-2"/>
                  <c:y val="7.85956551615348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430 399,7</a:t>
                    </a:r>
                  </a:p>
                  <a:p>
                    <a:r>
                      <a:rPr lang="ru-RU" dirty="0" smtClean="0"/>
                      <a:t>49,9%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448571.8</c:v>
                </c:pt>
                <c:pt idx="1">
                  <c:v>630090.9</c:v>
                </c:pt>
                <c:pt idx="2">
                  <c:v>556880.30000000005</c:v>
                </c:pt>
                <c:pt idx="3">
                  <c:v>472533.3</c:v>
                </c:pt>
                <c:pt idx="4">
                  <c:v>430399.7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из бюджета Пермского края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>
              <a:outerShdw blurRad="50800" dist="50800" dir="5400000" algn="ctr" rotWithShape="0">
                <a:srgbClr val="CCFF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1.5325563232549855E-2"/>
                  <c:y val="-1.62959939845649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290 302,2</a:t>
                    </a:r>
                  </a:p>
                  <a:p>
                    <a:r>
                      <a:rPr lang="ru-RU" dirty="0" smtClean="0"/>
                      <a:t>33,9%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9300690929487E-2"/>
                  <c:y val="-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342 188,4</a:t>
                    </a:r>
                  </a:p>
                  <a:p>
                    <a:r>
                      <a:rPr lang="ru-RU" dirty="0" smtClean="0"/>
                      <a:t>31,7%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9300690929487E-2"/>
                  <c:y val="1.422212267980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351 956,9</a:t>
                    </a:r>
                  </a:p>
                  <a:p>
                    <a:r>
                      <a:rPr lang="ru-RU" dirty="0" smtClean="0"/>
                      <a:t>34,7%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94E-2"/>
                  <c:y val="3.55553066995156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361 108,6</a:t>
                    </a:r>
                  </a:p>
                  <a:p>
                    <a:r>
                      <a:rPr lang="ru-RU" dirty="0" smtClean="0"/>
                      <a:t>38,4%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60450586039884E-2"/>
                  <c:y val="-1.422212267980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321 982,6</a:t>
                    </a:r>
                  </a:p>
                  <a:p>
                    <a:r>
                      <a:rPr lang="ru-RU" dirty="0" smtClean="0"/>
                      <a:t>37,3%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290302.2</c:v>
                </c:pt>
                <c:pt idx="1">
                  <c:v>342188.4</c:v>
                </c:pt>
                <c:pt idx="2">
                  <c:v>351956.9</c:v>
                </c:pt>
                <c:pt idx="3">
                  <c:v>361108.6</c:v>
                </c:pt>
                <c:pt idx="4">
                  <c:v>321982.59999999998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16000"/>
        <c:axId val="117630080"/>
        <c:axId val="0"/>
      </c:bar3DChart>
      <c:catAx>
        <c:axId val="11761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117630080"/>
        <c:crosses val="autoZero"/>
        <c:auto val="1"/>
        <c:lblAlgn val="ctr"/>
        <c:lblOffset val="100"/>
        <c:noMultiLvlLbl val="0"/>
      </c:catAx>
      <c:valAx>
        <c:axId val="117630080"/>
        <c:scaling>
          <c:orientation val="minMax"/>
        </c:scaling>
        <c:delete val="1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761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4451342620638"/>
          <c:y val="8.3267168733727151E-2"/>
          <c:w val="0.33365549195782018"/>
          <c:h val="0.44561491656865709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2985-F36F-4136-85FD-2098C575562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110A-C165-4063-96DC-5D85F82AF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4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82C6-A005-4FBE-99CF-E44A1F45D761}" type="datetimeFigureOut">
              <a:rPr lang="ru-RU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312E41-3521-490E-AD3B-FF7C56D7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5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57F47DC-A3C6-4F13-881A-8FE18D4296AC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2F22F1-FE13-44B3-9946-02970355A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CD1A7-6313-4361-B410-12953A7806A0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AEF1-B7E2-4DC3-AFFD-B7A17FD52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441B6-969C-486A-A90E-E38202CB0C7E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8148A-FBB8-4CAE-B357-322277880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9A88-1A97-4ADE-A8B4-9C867A44A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03801D02-8488-41F6-A966-1CF24CC91B67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786A4-C3D4-4A62-93E1-8BE127852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956E24FF-73A3-42E5-8D1E-317E13B80BE5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5B13D07-F555-44ED-BCEE-DFF5549CC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3A012CC-5FC4-4EA6-9D32-5819BF222826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F885C97-6E42-4811-B9AD-1D0B0382F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7B82386-679C-4EF4-9684-C69C8CE08E0A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6ACB86-12EE-4F18-8B7F-E03BCCD80C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13-34BC-40AD-8F68-FE26D71C7DA8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3A9AD-EAD7-4154-9093-71E4B7150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D08FFF0-B750-4AA6-9E34-02ABF6B245B6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ADA04DB-131D-4154-BCE9-0B452A907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B9C63D8-846A-4AFC-9364-FAE75BFF6DB7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2250B1C-74AD-40EC-A27D-C2B3039664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FB1C026-84F9-4942-AD9F-64FDC557BDBC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698A1DC-7746-4659-BA95-43EEE033B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596CF8-F6CF-4CD2-A060-037933086EB1}" type="datetimeFigureOut">
              <a:rPr lang="ru-RU" smtClean="0"/>
              <a:pPr>
                <a:defRPr/>
              </a:pPr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98E12A-4A68-4681-A575-0BD0F7810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image" Target="../media/image2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2.xls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643998" cy="1860624"/>
          </a:xfrm>
        </p:spPr>
        <p:txBody>
          <a:bodyPr>
            <a:normAutofit fontScale="90000"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Юсьвинского муниципального округа Пермского края на 2024– 2026 годы</a:t>
            </a:r>
            <a:endParaRPr lang="ru-RU" sz="3300" b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872410" cy="12241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Оптимизация количества муниципальных учреждений (количество учреждений (юридических лиц))</a:t>
            </a: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5084763"/>
            <a:ext cx="8229600" cy="1400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ru-RU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390" y="3068960"/>
            <a:ext cx="4031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600" u="sng" dirty="0" smtClean="0">
                <a:latin typeface="+mn-lt"/>
              </a:rPr>
              <a:t>Сеть учреждений культуры Юсьвинского муниципального округа Пермского края включает: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библиотека  (14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музей;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4</a:t>
            </a:r>
            <a:r>
              <a:rPr lang="ru-RU" sz="1600" dirty="0" smtClean="0">
                <a:latin typeface="+mn-lt"/>
              </a:rPr>
              <a:t> культурно – досуговых учреждения (15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учреждение дополнительного образования в сфере культуры (2 филиала).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1776" y="3068960"/>
            <a:ext cx="41044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u="sng" dirty="0" smtClean="0">
                <a:latin typeface="+mn-lt"/>
              </a:rPr>
              <a:t>Сеть учреждений образования </a:t>
            </a:r>
            <a:r>
              <a:rPr lang="ru-RU" sz="1600" u="sng" dirty="0" err="1" smtClean="0">
                <a:latin typeface="+mn-lt"/>
              </a:rPr>
              <a:t>Юсьвинского</a:t>
            </a:r>
            <a:r>
              <a:rPr lang="ru-RU" sz="1600" u="sng" dirty="0" smtClean="0">
                <a:latin typeface="+mn-lt"/>
              </a:rPr>
              <a:t> муниципального округа Пермского края включает: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дошкольное образовательное учреждение (15 структурных подразделений и филиалов);</a:t>
            </a:r>
          </a:p>
          <a:p>
            <a:pPr>
              <a:buNone/>
            </a:pPr>
            <a:r>
              <a:rPr lang="ru-RU" sz="1600" b="1" dirty="0">
                <a:latin typeface="+mn-lt"/>
              </a:rPr>
              <a:t>7</a:t>
            </a:r>
            <a:r>
              <a:rPr lang="ru-RU" sz="1600" dirty="0" smtClean="0">
                <a:latin typeface="+mn-lt"/>
              </a:rPr>
              <a:t> общеобразовательных учреждений (4 филиала;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общеобразовательная школа – интернат для обучающихся с ОВЗ;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 учреждения дополнительного образования (1 филиал)</a:t>
            </a:r>
          </a:p>
          <a:p>
            <a:pPr>
              <a:buFont typeface="Wingdings 2" pitchFamily="18" charset="2"/>
              <a:buNone/>
            </a:pPr>
            <a:endParaRPr lang="ru-RU" sz="1000" dirty="0" smtClean="0">
              <a:latin typeface="+mn-lt"/>
            </a:endParaRPr>
          </a:p>
        </p:txBody>
      </p:sp>
      <p:pic>
        <p:nvPicPr>
          <p:cNvPr id="9" name="Рисунок 8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95310" y="438128"/>
            <a:ext cx="7985076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608372"/>
              </p:ext>
            </p:extLst>
          </p:nvPr>
        </p:nvGraphicFramePr>
        <p:xfrm>
          <a:off x="899592" y="1412777"/>
          <a:ext cx="8030126" cy="500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40"/>
                <a:gridCol w="2260804"/>
                <a:gridCol w="979681"/>
                <a:gridCol w="916301"/>
                <a:gridCol w="928694"/>
                <a:gridCol w="857256"/>
                <a:gridCol w="1000132"/>
                <a:gridCol w="785818"/>
              </a:tblGrid>
              <a:tr h="36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расходов (отрасль)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органов местного самоуправления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126 416,4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128 050,9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123 956,9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1 111,9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22 402,1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25 505,1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20 493,0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125 234,4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114 797,4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63 499,5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48 780,1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55 744,9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37 711,5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Охрана окружающей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среды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22,5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513 655,7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475 627,2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484 484,6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124 433,9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72 990,0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71 453,1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49 437,6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47 510,1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36 520,8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647,0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1 487,8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1 487,8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1 487,8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расходов: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1 018 629,4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927 861,9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840 755,7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1331640" y="404665"/>
            <a:ext cx="7355160" cy="108012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650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Социально-ориентированный бюджет. 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Удельный вес расходов на социальную сферу в 2024 году составляет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68,1%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2025 году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64,8%,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2026 году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70,5%.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4802805" y="4437112"/>
            <a:ext cx="144016" cy="1085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62097" y="465313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0000"/>
                </a:solidFill>
              </a:rPr>
              <a:t>68,1%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672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21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2365455"/>
              </p:ext>
            </p:extLst>
          </p:nvPr>
        </p:nvGraphicFramePr>
        <p:xfrm>
          <a:off x="827584" y="1412777"/>
          <a:ext cx="8064896" cy="51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48"/>
                <a:gridCol w="4955144"/>
                <a:gridCol w="864096"/>
                <a:gridCol w="936104"/>
                <a:gridCol w="936104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2025 год</a:t>
                      </a:r>
                      <a:endParaRPr lang="ru-RU" sz="1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Муниципальное управление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80 632,2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83 543,8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81 971,6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Образование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516 059,9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477 900,4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486 820,7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Улучшение качества жизни населения 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405,5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421,7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114,1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Улучшение жилищных условий граждан, проживающих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11 878,5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10 899,3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181,2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Управление муниципальным имуществом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9 144,2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3 057,1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1 463,2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Развитие культуры, искусства и молодежной политики в Юсьвинском муниципальном округе Пермского края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141 757,9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90 196,0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88 393,9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физической культуры и спорта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5 647,0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5 000,0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Обеспечение общественной безопасности на  территории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956,1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905,7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905,7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Экономическое развитие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277,1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277,1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277,1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Территориальное развитие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37 462,5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941,6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35 210,7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транспортной системы 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110 481,8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108 259,3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58 326,9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Формирование комфортной городской среды на территории Юсьвинского муниципального округа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10 182,1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2 397,9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2 397,9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21 446,0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24 599,4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19 587,3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Переселение граждан и снос ветхих (аварийных) домов на территории Юсьвинского муниципального округа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11 217,1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Распоряжение земельными ресурсами и развитие градостроительной деятельности в Юсьвинском муниципальном округе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5 917,7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1  412,7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расходов на реализацию муниципальных программ: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952 248,5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862 029,1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775 650,3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971600" y="404665"/>
            <a:ext cx="7715200" cy="72007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650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Программный бюджет. 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На реализацию муниципальных программ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планируется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в 2024 году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93,5%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в 2025 году –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92,9,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в 2026 году –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ru-RU" sz="1600" b="1" dirty="0" smtClean="0">
                <a:latin typeface="+mn-lt"/>
                <a:cs typeface="+mn-cs"/>
              </a:rPr>
              <a:t>92,3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%.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672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4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831007"/>
            <a:ext cx="7343824" cy="3894137"/>
          </a:xfrm>
        </p:spPr>
        <p:txBody>
          <a:bodyPr>
            <a:norm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Обеспечение, сопровождение информационных систем, обеспечение функционирования официального сайта, размещение информации и публикации в СМИ, изготовление печатной продукции с символикой МО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выполнения функций главы МО, администрации и ее структурных подразделений (86,25 штатных единицы муниципальных служащих и 5,5 штатных единицы работников, не являющихся муниципальными служащими)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Пенсионное обеспечение лиц, замещавших муниципальные должности и должности муниципальной службы (88 пенсионеров)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выполнения переданных отдельных государственных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полномочий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(деятельность комиссии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по делам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несовершеннолетних; обеспечение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хранения, комплектования, учета и использования архивных документов; Составление протоколов об административных правонарушениях;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деятельность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административных комиссий;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планирование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использования земель сельскохозяйственного назначения;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регулирование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тарифов на перевозки пассажиров и багажа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на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муниципальных маршрутах регулярных перевозок;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составление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изменение, дополнение)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списков кандидатов в присяжные заседатели федеральных судов общей юрисдикции в РФ;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государственная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регистрация актов гражданского состояния;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первичный воинский учет)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«МУНИЦЙИПАЛЬНОЕ УПРАВЛЕНИЕ В </a:t>
            </a:r>
            <a:r>
              <a:rPr lang="ru-RU" sz="1200" b="1" dirty="0">
                <a:solidFill>
                  <a:srgbClr val="7030A0"/>
                </a:solidFill>
              </a:rPr>
              <a:t>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855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831007"/>
            <a:ext cx="7343824" cy="54063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Завершение строительства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здания для филиала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МБОУ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средняя общеобразовательная школа имени народной артистки РФ А.Г.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Котельниковой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» 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Доеговская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основная общеобразовательная школа»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начало строительства в 2022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году, общая стоимость объекта 185 004,3 тыс. руб., в том числе средства местного бюджета 29 177,3 тыс. рублей); предусмотрено: на 2024 год 40 600,0 тыс. руб., в том числе средства местного бюджета 10 478,9 тыс. руб.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Строительство интерната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Майкорский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ОШИ в п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: общая стоимость объекта 149,4 млн. руб. (в 2025 году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- разработка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ПСД за счет средств местного бюджета в сумме 4 100,0 тыс. руб.,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2026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г.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– начало строительства с расходами в сумме 44 338,2 тыс. руб., в том числе средства местного бюджета – 5 779,0 тыс. руб.)</a:t>
            </a:r>
          </a:p>
          <a:p>
            <a:pPr algn="just"/>
            <a:endParaRPr lang="ru-RU" sz="1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Благоустройство территорий общеобразовательных учреждений: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2024 году: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МБОУ «Пожвинская СОШ № 1»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(общая стоимость работ 5 700,0 тыс. руб., в том числе средства местного бюджета – 570,0 тыс. руб.) и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«Майкорская СОШ» (общая стоимость работ 12 000,0 тыс. руб., в том числе средства местного бюджета –  1 200,0 тыс. руб.);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2025 году: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СОШ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» (общая стоимость работ 18 400,0 тыс. руб., в том числе средства местного бюджета – 1 840,0 тыс. руб.)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Оснащение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году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образовательных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организаций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(новое здание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Доеговской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школы) оборудованием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, средствами обучения и воспитания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объемом расходов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2 844,0 тыс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. руб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., в том числе средств местного бюджета - 711,0 тыс. руб.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Капитальный ремонт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Юсьвинская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средняя общеобразовательная школа имени народной артистки РФ А.Г.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Котельниковой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2025 году с общей стоимостью работ 55 142,5 тыс. руб., в том числе средства местного бюджета – 4 962,8 тыс. руб.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Оказание услуг дошкольного образования (содержание имущественного комплекса 1 учреждения, 15 структурных подразделений и филиалов) и обеспечение гарантий на получение бесплатного дошкольного образования (751 воспитанник), компенсация части родительской платы </a:t>
            </a:r>
          </a:p>
          <a:p>
            <a:pPr algn="just"/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бесплатного проезда к месту обучения и обратно (57 воспитанников по 7 маршрутам, 517 обучающихся по 33 школьным маршрутам), обеспечение доступности образования (подвоз 5 учителей по 2 маршрутам), обеспечение подвоза питания (в двух образовательных учреждениях)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бесплатным питанием: детей с ОВЗ (12 воспитанников, 87 обучающихся), обучающихся 1-ой ступени обучения (742 человека), обучающихся из малоимущих, многодетных малоимущих семей (183 и 185 человек соответственно)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Оказание услуг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общего образования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(содержание имущественного комплекса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8 учреждений и 4 филиала)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и обеспечение гарантий на получение бесплатного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общего образования (1879 человек в общеобразовательных учреждениях и 148 человек в школе для обучающихся с ОВЗ)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Выплата ежемесячного денежного поощрения педагогическим работникам, выполняющим функции классного руководителя, предоставление мер социальной поддержки, в том числе по оплате жилищно-коммунальных услуг, обеспечение деятельности советников директора по воспитанию и взаимодействию с детскими общественными объединениями</a:t>
            </a: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ОБРАЗОВАНИЯ В 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920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831007"/>
            <a:ext cx="7343824" cy="5406305"/>
          </a:xfrm>
        </p:spPr>
        <p:txBody>
          <a:bodyPr>
            <a:norm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Оказание услуг в сфере дополнительного образования – 116,2 тыс. человеко-часов дополнительного образования спортивной направленности, 84,8 тыс. человеко-часов дополнительного образования неспортивной направленности, содержание имущественного комплекса 2 учреждений и 1 филиала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мероприятий, связанных с поддержкой и развитием одаренных детей, мероприятий для детей приоритетных категорий, мероприятий для предупреждения опасного поведения несовершеннолетних участников дорожного движения, а также мероприятий, направленных на патриотическое и духовно-нравственное воспитания, проведение народных праздников, массовых мероприятий, направленных на сохранение и развитие коми-пермяцкой культуры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деятельности психолого-медико-педагогической комиссии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досуга, отдыха, занятости и оздоровления детей в каникулярный период, в том числе детей приоритетных категорий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и обеспечение участия педагогических работников в семинарах, конференциях, форумах по обмену опытом, конкурсов «Учитель года», августовской конференции, чествование педагогов в профессиональный праздник «День учителя»</a:t>
            </a: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ОБРАЗОВАНИЯ В 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87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3819"/>
            <a:ext cx="7847880" cy="43490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«УЛУЧШЕНИЕ КАЧЕСТВА ЖИЗНИ НАСЕЛЕНИЯ ЮСЬВИНСКОГО </a:t>
            </a:r>
            <a:r>
              <a:rPr lang="ru-RU" sz="1200" b="1" dirty="0">
                <a:solidFill>
                  <a:srgbClr val="7030A0"/>
                </a:solidFill>
              </a:rPr>
              <a:t>МУНИЦИПАЛЬНОГО ОКРУГА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7343824" cy="5040560"/>
          </a:xfrm>
        </p:spPr>
        <p:txBody>
          <a:bodyPr>
            <a:normAutofit/>
          </a:bodyPr>
          <a:lstStyle/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Поддержка деятельности некоммерческой организации, направленной на организацию и проведение общественно-значимых мероприятий с людьми пожилого возраста 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роведение общественно-значимых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мероприятий с участием людей с ограниченными возможностями здоровья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проведение конкурса по здоровому образу жизни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Организация и проведение конкурса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по развитию волонтерской (добровольческой) деятельности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12961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3819"/>
            <a:ext cx="7847880" cy="43490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«УЛУЧШЕНИЕ ЖИЛИЩНЫХ УСЛОВИЙ ГРАЖДАН, ПРОЖИВАЮЩИХ В ЮСЬВИНСКОМ МУНИЦИПАЛЬНОМ ОКРУГЕ </a:t>
            </a:r>
            <a:r>
              <a:rPr lang="ru-RU" sz="1200" b="1" dirty="0">
                <a:solidFill>
                  <a:srgbClr val="7030A0"/>
                </a:solidFill>
              </a:rPr>
              <a:t>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343824" cy="5256584"/>
          </a:xfrm>
        </p:spPr>
        <p:txBody>
          <a:bodyPr>
            <a:normAutofit/>
          </a:bodyPr>
          <a:lstStyle/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Предоставление молодым семьям социальных выплат на приобретение (строительство) жилья за счет средств краевого бюджета в 2024 году – 7 398,1 тыс. руб., в 2025 году – 7 603,9 тыс. рублей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жильем молодых семей – выдача свидетельств на приобретение жилья 2-м молодым семьям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Строительство и приобретение жилых помещений для детей-сирот и детей, оставшихся без попечения родителей – по одному жилому помещению в 2024 и 2025 годах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Содержание жилых помещений специализированного жилищного фонда для детей-сирот и детей, оставшихся без попечения родителей и организация осуществления государственных полномочий по обеспечению жилыми помещениями детей-сирот и детей, оставшихся без попечения родителей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6" y="1412776"/>
            <a:ext cx="106990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3819"/>
            <a:ext cx="7847880" cy="43490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«УПРАВЛЕНИЕ МУНИЦИПАЛЬНЫМ ИМУЩЕСТВОМ ЮСЬВИНСКОГО МУНИЦИПАЛЬНОГО ОКРУГА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343824" cy="5256584"/>
          </a:xfrm>
        </p:spPr>
        <p:txBody>
          <a:bodyPr>
            <a:normAutofit/>
          </a:bodyPr>
          <a:lstStyle/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Мероприятия по содержанию имущества казны (оценка имущества, планируемого к приватизации, оценка рыночной стоимости арендной платы, оценка 1 </a:t>
            </a:r>
            <a:r>
              <a:rPr lang="ru-RU" sz="900" b="1" dirty="0" err="1" smtClean="0">
                <a:solidFill>
                  <a:schemeClr val="tx1"/>
                </a:solidFill>
                <a:latin typeface="Arial Black" pitchFamily="34" charset="0"/>
              </a:rPr>
              <a:t>кв.м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. жилья, проведение экспертизы, регистрация объектов недвижимости, оплата взносов за капитальный ремонт и т.п.)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Содержание жилых помещений маневренного фонда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в 2024 году капитального ремонта муниципального жилищного фонда, в том числе путем возмещения затрат на капитальный ремонт нанимателям жилых помещений – 2 411,8 тыс. руб.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Приобретение (выкуп) в 2024 году в муниципальную собственность двух жилых помещений для расселения нанимателей из аварийного муниципального жилья – 3 880,9 тыс. руб.</a:t>
            </a:r>
          </a:p>
          <a:p>
            <a:pPr algn="just"/>
            <a:endParaRPr lang="ru-RU" sz="9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Снос расселенных жилых домов и нежилых зданий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(сооружений):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в 2024 году: здание аптеки (п. </a:t>
            </a:r>
            <a:r>
              <a:rPr lang="ru-RU" sz="900" b="1" dirty="0" err="1" smtClean="0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, ул. Коммунистическая, 6), здание </a:t>
            </a:r>
            <a:r>
              <a:rPr lang="ru-RU" sz="900" b="1" dirty="0" err="1" smtClean="0">
                <a:solidFill>
                  <a:schemeClr val="tx1"/>
                </a:solidFill>
                <a:latin typeface="Arial Black" pitchFamily="34" charset="0"/>
              </a:rPr>
              <a:t>ифекционного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 отделения (с. Юсьва, ул. Попова, 6в), в 2025 году: школьное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здание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№ 2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с холодным </a:t>
            </a:r>
            <a:r>
              <a:rPr lang="ru-RU" sz="900" b="1" dirty="0" err="1">
                <a:solidFill>
                  <a:schemeClr val="tx1"/>
                </a:solidFill>
                <a:latin typeface="Arial Black" pitchFamily="34" charset="0"/>
              </a:rPr>
              <a:t>пристроем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(с. </a:t>
            </a:r>
            <a:r>
              <a:rPr lang="ru-RU" sz="900" b="1" dirty="0" err="1">
                <a:solidFill>
                  <a:schemeClr val="tx1"/>
                </a:solidFill>
                <a:latin typeface="Arial Black" pitchFamily="34" charset="0"/>
              </a:rPr>
              <a:t>Мелюхино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ул.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Школьная,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), котельная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(д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900" b="1" dirty="0" err="1" smtClean="0">
                <a:solidFill>
                  <a:schemeClr val="tx1"/>
                </a:solidFill>
                <a:latin typeface="Arial Black" pitchFamily="34" charset="0"/>
              </a:rPr>
              <a:t>Бажино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, ул. Центральная, 35а), детский сад  (д. </a:t>
            </a:r>
            <a:r>
              <a:rPr lang="ru-RU" sz="900" b="1" dirty="0" err="1" smtClean="0">
                <a:solidFill>
                  <a:schemeClr val="tx1"/>
                </a:solidFill>
                <a:latin typeface="Arial Black" pitchFamily="34" charset="0"/>
              </a:rPr>
              <a:t>Бажино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900" b="1" dirty="0" err="1">
                <a:solidFill>
                  <a:schemeClr val="tx1"/>
                </a:solidFill>
                <a:latin typeface="Arial Black" pitchFamily="34" charset="0"/>
              </a:rPr>
              <a:t>ул.Центральная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35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), МОУ «</a:t>
            </a:r>
            <a:r>
              <a:rPr lang="ru-RU" sz="900" b="1" dirty="0" err="1">
                <a:solidFill>
                  <a:schemeClr val="tx1"/>
                </a:solidFill>
                <a:latin typeface="Arial Black" pitchFamily="34" charset="0"/>
              </a:rPr>
              <a:t>Оньковская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 основная общеобразовательная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школа» здание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№2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(с. Они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ул. Центральная,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55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),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здание (п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. Пожва, ул. Школьная,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20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), ж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илой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дом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(с. Купрос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ул. Больничная,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14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),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жилой 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дом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(п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900" b="1" dirty="0" err="1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900" b="1" dirty="0">
                <a:solidFill>
                  <a:schemeClr val="tx1"/>
                </a:solidFill>
                <a:latin typeface="Arial Black" pitchFamily="34" charset="0"/>
              </a:rPr>
              <a:t>, ул. Октябрьская, </a:t>
            </a:r>
            <a:r>
              <a:rPr lang="ru-RU" sz="900" b="1" dirty="0" smtClean="0">
                <a:solidFill>
                  <a:schemeClr val="tx1"/>
                </a:solidFill>
                <a:latin typeface="Arial Black" pitchFamily="34" charset="0"/>
              </a:rPr>
              <a:t>72)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15212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7880" cy="50405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КУЛЬТУРЫ, ИСКУССТВА И МОЛОДЕЖНОЙ ПОЛИТИКИ В ЮСЬВИНСКОМ МУНИЦИПАЛЬНОМ ОКРУГЕ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415832" cy="4896544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Ремонт сцены МБУК «Юсьвинский КДЦ» в 2024 году с общий объемом расходов 2 013,2 тыс. руб., в том числе средства местного бюджета – 503,3 тыс. руб.</a:t>
            </a:r>
            <a:r>
              <a:rPr lang="ru-RU" sz="10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0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Строительство Купросского сельского дома культуры в 2024 году с общей стоимостью работ 50 000,0 тыс. руб., в том числе средства местного бюджета – 5 000,0 тыс. руб.</a:t>
            </a:r>
          </a:p>
          <a:p>
            <a:pPr algn="just"/>
            <a:endParaRPr lang="ru-RU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проведение мероприятий культурно-досуговыми учреждениями – 199,2 тыс. посещений, в том числе содержание имущественного комплекса 4 учреждений и 15 структурных подразделений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Библиотечное, библиографическое и информационное обслуживание – 222,7 тыс. посещений, в том числе содержание имущественного комплекса 1 учреждения и 14 структурных подразделения, комплектование книжных фондов муниципальных библиотек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Публичный показ музейных предметов, музейных коллекций одним учреждением – музеем – 5,0 тыс. посещений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Реализация дополнительного образования детей в области искусства – 51,9 тыс. человеко-часов, в том числе содержание имущественного комплекса 1 учреждения и 2 филиалов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массовых мероприятий, конкурсов, в том числе направленных на патриотическое воспитание населения, популяризацию семейных ценностей, сохранение и развитие национальных традиций, участие в смотрах, конкурсах, фестивалях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Участие в реализации федерального проекта «Творческие люди» (в рамках государственной поддержки лучших работников сельских учреждений культуры, лучших сельских учреждений культуры)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проведение мероприятий, направленных на поддержку общественных молодежных объединений (круглые столы, дискуссии, семинары, творческие конкурсы), мероприятий в сфере молодежной политики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Выпуск газеты «</a:t>
            </a:r>
            <a:r>
              <a:rPr lang="ru-RU" sz="1000" b="1" dirty="0" err="1" smtClean="0">
                <a:solidFill>
                  <a:schemeClr val="tx1"/>
                </a:solidFill>
                <a:latin typeface="Arial Black" pitchFamily="34" charset="0"/>
              </a:rPr>
              <a:t>Юсьвинские</a:t>
            </a:r>
            <a:r>
              <a:rPr lang="ru-RU" sz="1000" b="1" dirty="0" smtClean="0">
                <a:solidFill>
                  <a:schemeClr val="tx1"/>
                </a:solidFill>
                <a:latin typeface="Arial Black" pitchFamily="34" charset="0"/>
              </a:rPr>
              <a:t> вести» (51 выпуск)</a:t>
            </a:r>
            <a:endParaRPr lang="ru-RU" sz="1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-icons-png.flaticon.com/512/658/65896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39" y="1874163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134"/>
            <a:ext cx="8607330" cy="65310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Объем прогнозируемого поступления доходов:</a:t>
            </a:r>
            <a:b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– 1 013,4 млн. руб.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в 2025 году – 940,7 млн.руб.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 2026 году – 863,1 млн.руб.</a:t>
            </a:r>
            <a: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104,6 млн. руб. - налоговые и неналоговые доходы  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351,9 млн. руб. - дотации</a:t>
            </a:r>
            <a:r>
              <a:rPr lang="ru-RU" sz="27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556,9 </a:t>
            </a: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млн. руб. - иные МБТ , субсидии,  субвенций </a:t>
            </a: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3933056"/>
            <a:ext cx="2160240" cy="780688"/>
          </a:xfrm>
          <a:prstGeom prst="downArrow">
            <a:avLst>
              <a:gd name="adj1" fmla="val 50000"/>
              <a:gd name="adj2" fmla="val 6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331641" y="4652963"/>
            <a:ext cx="38164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дотаций в объеме собственных доходов окружного бюджета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77,2%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2023 году – 77,7%)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9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7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511977"/>
              </p:ext>
            </p:extLst>
          </p:nvPr>
        </p:nvGraphicFramePr>
        <p:xfrm>
          <a:off x="5497513" y="4200525"/>
          <a:ext cx="33813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Лист" r:id="rId6" imgW="4663475" imgH="3009843" progId="Excel.Sheet.8">
                  <p:embed/>
                </p:oleObj>
              </mc:Choice>
              <mc:Fallback>
                <p:oleObj name="Лист" r:id="rId6" imgW="4663475" imgH="300984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00525"/>
                        <a:ext cx="3381375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44824"/>
            <a:ext cx="936103" cy="8572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ФИЗИЧЕСКОЙ КУЛЬТУРЫ И СПОРТА В ЮСЬВИНСКОМ МУНИЦИПАЛЬНОМ ОКРУГЕ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7139136" cy="295232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Устройство  </a:t>
            </a:r>
            <a:r>
              <a:rPr lang="ru-RU" sz="900" dirty="0">
                <a:latin typeface="Arial Black" pitchFamily="34" charset="0"/>
              </a:rPr>
              <a:t>открытой спортивной площадки  МБОУ «Пожвинская ООШ </a:t>
            </a:r>
            <a:r>
              <a:rPr lang="ru-RU" sz="900" dirty="0" smtClean="0">
                <a:latin typeface="Arial Black" pitchFamily="34" charset="0"/>
              </a:rPr>
              <a:t>№ 2</a:t>
            </a:r>
            <a:r>
              <a:rPr lang="ru-RU" sz="900" dirty="0">
                <a:latin typeface="Arial Black" pitchFamily="34" charset="0"/>
              </a:rPr>
              <a:t>», в том числе открытой площадки для уличной субкультуры (экстремальные ролики, трюковые самокаты, ВМХ велосипеды, скейтборды) </a:t>
            </a:r>
            <a:r>
              <a:rPr lang="ru-RU" sz="900" dirty="0" smtClean="0">
                <a:latin typeface="Arial Black" pitchFamily="34" charset="0"/>
              </a:rPr>
              <a:t>в 2024 году </a:t>
            </a:r>
            <a:r>
              <a:rPr lang="ru-RU" sz="900" dirty="0">
                <a:latin typeface="Arial Black" pitchFamily="34" charset="0"/>
              </a:rPr>
              <a:t>с общей стоимостью работ </a:t>
            </a:r>
            <a:r>
              <a:rPr lang="ru-RU" sz="900" dirty="0" smtClean="0">
                <a:latin typeface="Arial Black" pitchFamily="34" charset="0"/>
              </a:rPr>
              <a:t>4 000,0 </a:t>
            </a:r>
            <a:r>
              <a:rPr lang="ru-RU" sz="900" dirty="0">
                <a:latin typeface="Arial Black" pitchFamily="34" charset="0"/>
              </a:rPr>
              <a:t>тыс. руб., в том числе за счет средств местного бюджета </a:t>
            </a:r>
            <a:r>
              <a:rPr lang="ru-RU" sz="900" dirty="0" smtClean="0">
                <a:latin typeface="Arial Black" pitchFamily="34" charset="0"/>
              </a:rPr>
              <a:t>1 000,0 </a:t>
            </a:r>
            <a:r>
              <a:rPr lang="ru-RU" sz="900" dirty="0">
                <a:latin typeface="Arial Black" pitchFamily="34" charset="0"/>
              </a:rPr>
              <a:t>тыс. руб</a:t>
            </a:r>
            <a:r>
              <a:rPr lang="ru-RU" sz="900" dirty="0" smtClean="0">
                <a:latin typeface="Arial Black" pitchFamily="34" charset="0"/>
              </a:rPr>
              <a:t>.</a:t>
            </a:r>
          </a:p>
          <a:p>
            <a:pPr marL="64008" indent="0" algn="just">
              <a:buNone/>
            </a:pPr>
            <a:endParaRPr lang="ru-RU" sz="9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Капитальный ремонт здания МБОУ ДО «ДЮСШ «</a:t>
            </a:r>
            <a:r>
              <a:rPr lang="ru-RU" sz="900" dirty="0" err="1">
                <a:latin typeface="Arial Black" pitchFamily="34" charset="0"/>
              </a:rPr>
              <a:t>Спарт</a:t>
            </a:r>
            <a:r>
              <a:rPr lang="ru-RU" sz="900" dirty="0">
                <a:latin typeface="Arial Black" pitchFamily="34" charset="0"/>
              </a:rPr>
              <a:t>» в с. </a:t>
            </a:r>
            <a:r>
              <a:rPr lang="ru-RU" sz="900" dirty="0" smtClean="0">
                <a:latin typeface="Arial Black" pitchFamily="34" charset="0"/>
              </a:rPr>
              <a:t>Юсьва в 2025 году с прогнозной стоимостью работ 20 000,0 тыс. руб., в том числе средства местного бюджета – 5 000,0 тыс. руб.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Создание условий для развития массового спорта, пропаганды физической культуры и спорта, обеспечение возможностей для жителей округа систематически заниматься физической культурой и массовым спортом, в том числе обеспечение участия в спортивных состязаниях различного уровня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Реализация мероприятия «Умею плавать!» для 106 учеников 3-х классов, в том числе 86 обучающихся </a:t>
            </a:r>
            <a:r>
              <a:rPr lang="ru-RU" sz="900" dirty="0" err="1" smtClean="0">
                <a:latin typeface="Arial Black" pitchFamily="34" charset="0"/>
              </a:rPr>
              <a:t>Юсьвинской</a:t>
            </a:r>
            <a:r>
              <a:rPr lang="ru-RU" sz="900" dirty="0" smtClean="0">
                <a:latin typeface="Arial Black" pitchFamily="34" charset="0"/>
              </a:rPr>
              <a:t> школы и 20 обучающихся Архангельской школы</a:t>
            </a:r>
          </a:p>
          <a:p>
            <a:pPr marL="64008" indent="0" algn="just">
              <a:buNone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8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«ОБЕСПЕЧЕНИЕ ОБЩЕСТВЕННОЙ БЕЗОПАСНОСТИ НА ТЕРРИТОРИИ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139136" cy="194421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Внедрение системы видеонаблюдения в общественных местах и ее обслуживание с </a:t>
            </a:r>
            <a:r>
              <a:rPr lang="ru-RU" sz="900" dirty="0">
                <a:latin typeface="Arial Black" pitchFamily="34" charset="0"/>
              </a:rPr>
              <a:t>общей стоимостью работ </a:t>
            </a:r>
            <a:r>
              <a:rPr lang="ru-RU" sz="900" dirty="0" smtClean="0">
                <a:latin typeface="Arial Black" pitchFamily="34" charset="0"/>
              </a:rPr>
              <a:t>552,0 тыс</a:t>
            </a:r>
            <a:r>
              <a:rPr lang="ru-RU" sz="900" dirty="0">
                <a:latin typeface="Arial Black" pitchFamily="34" charset="0"/>
              </a:rPr>
              <a:t>. </a:t>
            </a:r>
            <a:r>
              <a:rPr lang="ru-RU" sz="900" dirty="0" smtClean="0">
                <a:latin typeface="Arial Black" pitchFamily="34" charset="0"/>
              </a:rPr>
              <a:t>руб. ежегодно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Организация деятельности органов системы профилактики, в том числе по взаимодействию с несовершеннолетними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Организация деятельности добровольной народной дружины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Размещение уличной социальной рекламы</a:t>
            </a:r>
          </a:p>
          <a:p>
            <a:pPr marL="64008" indent="0" algn="just">
              <a:buNone/>
            </a:pP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08012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«ЭКОНОМИЧЕСКОЕ РАЗВИТИЕ </a:t>
            </a:r>
            <a:r>
              <a:rPr lang="ru-RU" sz="1200" b="1" dirty="0">
                <a:solidFill>
                  <a:srgbClr val="7030A0"/>
                </a:solidFill>
              </a:rPr>
              <a:t>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139136" cy="259228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мероприятия, посвященного Дню российского предпринимательства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Организация обучения субъектов малого и среднего предпринимательства и </a:t>
            </a:r>
            <a:r>
              <a:rPr lang="ru-RU" sz="900" dirty="0" err="1" smtClean="0">
                <a:latin typeface="Arial Black" pitchFamily="34" charset="0"/>
              </a:rPr>
              <a:t>самозанятых</a:t>
            </a: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сельскохозяйственных ярмарок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мероприятия, посвященного Дню работников сельского хозяйства и перерабатывающей промышленности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отраслевых семинаров со специалистами сельскохозяйственных предприятий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конкурсов профессионального мастерства (среди механизаторов и техников по искусственному осеменению коров)</a:t>
            </a:r>
          </a:p>
          <a:p>
            <a:pPr marL="64008" indent="0" algn="just">
              <a:buNone/>
            </a:pP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122413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545279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«ТЕРРИТОРИАЛЬНОЕ РАЗВИТИЕ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1007"/>
            <a:ext cx="7704856" cy="5766345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Строительство </a:t>
            </a:r>
            <a:r>
              <a:rPr lang="ru-RU" sz="900" dirty="0">
                <a:latin typeface="Arial Black" pitchFamily="34" charset="0"/>
              </a:rPr>
              <a:t>тротуаров в бетонном исполнении в п. </a:t>
            </a:r>
            <a:r>
              <a:rPr lang="ru-RU" sz="900" dirty="0" err="1">
                <a:latin typeface="Arial Black" pitchFamily="34" charset="0"/>
              </a:rPr>
              <a:t>Майкор</a:t>
            </a:r>
            <a:r>
              <a:rPr lang="ru-RU" sz="900" dirty="0">
                <a:latin typeface="Arial Black" pitchFamily="34" charset="0"/>
              </a:rPr>
              <a:t> и с. </a:t>
            </a:r>
            <a:r>
              <a:rPr lang="ru-RU" sz="900" dirty="0" err="1">
                <a:latin typeface="Arial Black" pitchFamily="34" charset="0"/>
              </a:rPr>
              <a:t>Крохалево</a:t>
            </a:r>
            <a:r>
              <a:rPr lang="ru-RU" sz="900" dirty="0">
                <a:latin typeface="Arial Black" pitchFamily="34" charset="0"/>
              </a:rPr>
              <a:t>, обустройство уличного освещения в с. Юсьва (новый микрорайон), </a:t>
            </a:r>
            <a:r>
              <a:rPr lang="ru-RU" sz="900" dirty="0" err="1">
                <a:latin typeface="Arial Black" pitchFamily="34" charset="0"/>
              </a:rPr>
              <a:t>Афонино</a:t>
            </a:r>
            <a:r>
              <a:rPr lang="ru-RU" sz="900" dirty="0">
                <a:latin typeface="Arial Black" pitchFamily="34" charset="0"/>
              </a:rPr>
              <a:t>, Купрос, </a:t>
            </a:r>
            <a:r>
              <a:rPr lang="ru-RU" sz="900" dirty="0" err="1">
                <a:latin typeface="Arial Black" pitchFamily="34" charset="0"/>
              </a:rPr>
              <a:t>Майкор</a:t>
            </a:r>
            <a:r>
              <a:rPr lang="ru-RU" sz="900" dirty="0">
                <a:latin typeface="Arial Black" pitchFamily="34" charset="0"/>
              </a:rPr>
              <a:t>, </a:t>
            </a:r>
            <a:r>
              <a:rPr lang="ru-RU" sz="900" dirty="0" err="1">
                <a:latin typeface="Arial Black" pitchFamily="34" charset="0"/>
              </a:rPr>
              <a:t>Обирино</a:t>
            </a:r>
            <a:r>
              <a:rPr lang="ru-RU" sz="900" dirty="0">
                <a:latin typeface="Arial Black" pitchFamily="34" charset="0"/>
              </a:rPr>
              <a:t>, </a:t>
            </a:r>
            <a:r>
              <a:rPr lang="ru-RU" sz="900" dirty="0" smtClean="0">
                <a:latin typeface="Arial Black" pitchFamily="34" charset="0"/>
              </a:rPr>
              <a:t>в </a:t>
            </a:r>
            <a:r>
              <a:rPr lang="ru-RU" sz="900" dirty="0" smtClean="0">
                <a:latin typeface="Arial Black" pitchFamily="34" charset="0"/>
              </a:rPr>
              <a:t>объеме 4 105,0 тыс. руб. </a:t>
            </a:r>
            <a:r>
              <a:rPr lang="ru-RU" sz="900" dirty="0" smtClean="0">
                <a:latin typeface="Arial Black" pitchFamily="34" charset="0"/>
              </a:rPr>
              <a:t>(в </a:t>
            </a:r>
            <a:r>
              <a:rPr lang="ru-RU" sz="900" dirty="0" smtClean="0">
                <a:latin typeface="Arial Black" pitchFamily="34" charset="0"/>
              </a:rPr>
              <a:t>том числе средства местного бюджета -1 231,5 тыс. руб</a:t>
            </a:r>
            <a:r>
              <a:rPr lang="ru-RU" sz="900" dirty="0" smtClean="0">
                <a:latin typeface="Arial Black" pitchFamily="34" charset="0"/>
              </a:rPr>
              <a:t>.), </a:t>
            </a:r>
            <a:r>
              <a:rPr lang="ru-RU" sz="900" dirty="0" smtClean="0">
                <a:latin typeface="Arial Black" pitchFamily="34" charset="0"/>
              </a:rPr>
              <a:t>в 2025 году – 18 820,9 тыс. руб</a:t>
            </a:r>
            <a:r>
              <a:rPr lang="ru-RU" sz="900" dirty="0" smtClean="0">
                <a:latin typeface="Arial Black" pitchFamily="34" charset="0"/>
              </a:rPr>
              <a:t>. (в </a:t>
            </a:r>
            <a:r>
              <a:rPr lang="ru-RU" sz="900" dirty="0" smtClean="0">
                <a:latin typeface="Arial Black" pitchFamily="34" charset="0"/>
              </a:rPr>
              <a:t>том числе средства местного бюджета – 5 656,3 тыс. руб</a:t>
            </a:r>
            <a:r>
              <a:rPr lang="ru-RU" sz="900" dirty="0" smtClean="0">
                <a:latin typeface="Arial Black" pitchFamily="34" charset="0"/>
              </a:rPr>
              <a:t>.), </a:t>
            </a:r>
            <a:r>
              <a:rPr lang="ru-RU" sz="900" dirty="0" smtClean="0">
                <a:latin typeface="Arial Black" pitchFamily="34" charset="0"/>
              </a:rPr>
              <a:t>в 2026 году – 33 906,1 тыс. руб</a:t>
            </a:r>
            <a:r>
              <a:rPr lang="ru-RU" sz="900" dirty="0" smtClean="0">
                <a:latin typeface="Arial Black" pitchFamily="34" charset="0"/>
              </a:rPr>
              <a:t>. (в </a:t>
            </a:r>
            <a:r>
              <a:rPr lang="ru-RU" sz="900" dirty="0" smtClean="0">
                <a:latin typeface="Arial Black" pitchFamily="34" charset="0"/>
              </a:rPr>
              <a:t>том числе средства местного бюджета – 10 171,8 тыс. руб</a:t>
            </a:r>
            <a:r>
              <a:rPr lang="ru-RU" sz="900" dirty="0" smtClean="0">
                <a:latin typeface="Arial Black" pitchFamily="34" charset="0"/>
              </a:rPr>
              <a:t>.) в рамках комплексного развития </a:t>
            </a:r>
            <a:r>
              <a:rPr lang="ru-RU" sz="900" smtClean="0">
                <a:latin typeface="Arial Black" pitchFamily="34" charset="0"/>
              </a:rPr>
              <a:t>сельских территорий.</a:t>
            </a: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Устройство, ремонт тротуаров, сетей уличного освещения по приоритетному проекту «Наша улица» региональной программы «Комфортный край</a:t>
            </a:r>
            <a:r>
              <a:rPr lang="ru-RU" sz="900" dirty="0">
                <a:latin typeface="Arial Black" pitchFamily="34" charset="0"/>
              </a:rPr>
              <a:t>» в 2024 году по </a:t>
            </a:r>
            <a:r>
              <a:rPr lang="ru-RU" sz="900" dirty="0" smtClean="0">
                <a:latin typeface="Arial Black" pitchFamily="34" charset="0"/>
              </a:rPr>
              <a:t>ул. Школьная в с. </a:t>
            </a:r>
            <a:r>
              <a:rPr lang="ru-RU" sz="900" dirty="0" err="1" smtClean="0">
                <a:latin typeface="Arial Black" pitchFamily="34" charset="0"/>
              </a:rPr>
              <a:t>Доег</a:t>
            </a:r>
            <a:r>
              <a:rPr lang="ru-RU" sz="900" dirty="0" smtClean="0">
                <a:latin typeface="Arial Black" pitchFamily="34" charset="0"/>
              </a:rPr>
              <a:t> с общей стоимостью работ 3 572,1 тыс. руб., в том числе средства местного бюджета – 357,2 тыс. руб.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Устройство уличного освещения в 2024 году на пешеходных переходах по ул. Центральная, Пионерская, Школьная, Челюскинцев, Советская, Попова в с. Юсьва, устройство тротуаров в 2024 году по ул. Гвардейская в с. Юсьва, по ул. Центральная в с. Тимино, по ул. Центральная в с. Архангельское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Реализация проектов инициативного бюджетирования: обустройство спортивной площадки в с. </a:t>
            </a:r>
            <a:r>
              <a:rPr lang="ru-RU" sz="900" dirty="0" err="1" smtClean="0">
                <a:latin typeface="Arial Black" pitchFamily="34" charset="0"/>
              </a:rPr>
              <a:t>Крохалево</a:t>
            </a:r>
            <a:r>
              <a:rPr lang="ru-RU" sz="900" dirty="0" smtClean="0">
                <a:latin typeface="Arial Black" pitchFamily="34" charset="0"/>
              </a:rPr>
              <a:t> с общей стоимостью 1 000,0 тыс. руб., обустройство ограждения храма в с. Купрос с общей стоимостью 2 420,0 тыс. руб., устройство детской площадки в д. Городище с общей стоимостью 1 505,0 тыс. руб.</a:t>
            </a: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Обустройство мест накопления ТКО в 2024 году, в том числе 10 площадок на территории кладбищ, площадки в с</a:t>
            </a:r>
            <a:r>
              <a:rPr lang="ru-RU" sz="900" dirty="0">
                <a:latin typeface="Arial Black" pitchFamily="34" charset="0"/>
              </a:rPr>
              <a:t>. Юсьва </a:t>
            </a:r>
            <a:r>
              <a:rPr lang="ru-RU" sz="900" dirty="0" smtClean="0">
                <a:latin typeface="Arial Black" pitchFamily="34" charset="0"/>
              </a:rPr>
              <a:t>(</a:t>
            </a:r>
            <a:r>
              <a:rPr lang="ru-RU" sz="900" dirty="0" err="1" smtClean="0">
                <a:latin typeface="Arial Black" pitchFamily="34" charset="0"/>
              </a:rPr>
              <a:t>мкр</a:t>
            </a:r>
            <a:r>
              <a:rPr lang="ru-RU" sz="900" dirty="0" smtClean="0">
                <a:latin typeface="Arial Black" pitchFamily="34" charset="0"/>
              </a:rPr>
              <a:t> </a:t>
            </a:r>
            <a:r>
              <a:rPr lang="ru-RU" sz="900" dirty="0" err="1" smtClean="0">
                <a:latin typeface="Arial Black" pitchFamily="34" charset="0"/>
              </a:rPr>
              <a:t>Тылаево</a:t>
            </a:r>
            <a:r>
              <a:rPr lang="ru-RU" sz="900" dirty="0" smtClean="0">
                <a:latin typeface="Arial Black" pitchFamily="34" charset="0"/>
              </a:rPr>
              <a:t>), п. Пожва (Набережная),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 (Кузьмино), </a:t>
            </a:r>
            <a:r>
              <a:rPr lang="ru-RU" sz="900" dirty="0">
                <a:latin typeface="Arial Black" pitchFamily="34" charset="0"/>
              </a:rPr>
              <a:t>л</a:t>
            </a:r>
            <a:r>
              <a:rPr lang="ru-RU" sz="900" dirty="0" smtClean="0">
                <a:latin typeface="Arial Black" pitchFamily="34" charset="0"/>
              </a:rPr>
              <a:t>иквидация </a:t>
            </a:r>
            <a:r>
              <a:rPr lang="ru-RU" sz="900" dirty="0">
                <a:latin typeface="Arial Black" pitchFamily="34" charset="0"/>
              </a:rPr>
              <a:t>несанкционированных свалок (в 2024 году в с. Купрос, в 2025 году в д. Городище, в 2026 году в п. </a:t>
            </a:r>
            <a:r>
              <a:rPr lang="ru-RU" sz="900" dirty="0" err="1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), мероприятия по организации экологического воспитания и формирования экологической культуры (субботники)</a:t>
            </a: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(обустройство) источников водоснабжения в 2024 году с объемом финансирования 5 864,3 тыс. руб., в том числе завершение строительства (реконструкции) водопровода в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, организация </a:t>
            </a:r>
            <a:r>
              <a:rPr lang="ru-RU" sz="900" dirty="0">
                <a:latin typeface="Arial Black" pitchFamily="34" charset="0"/>
              </a:rPr>
              <a:t>зон санитарной охраны водозаборных скважин (в 2024 году водозабор д. Тараканово, в 2025 году водозаборы в п. горки и п. </a:t>
            </a:r>
            <a:r>
              <a:rPr lang="ru-RU" sz="900" dirty="0" err="1">
                <a:latin typeface="Arial Black" pitchFamily="34" charset="0"/>
              </a:rPr>
              <a:t>Майкор</a:t>
            </a:r>
            <a:r>
              <a:rPr lang="ru-RU" sz="900" dirty="0">
                <a:latin typeface="Arial Black" pitchFamily="34" charset="0"/>
              </a:rPr>
              <a:t> м-</a:t>
            </a:r>
            <a:r>
              <a:rPr lang="ru-RU" sz="900" dirty="0" err="1">
                <a:latin typeface="Arial Black" pitchFamily="34" charset="0"/>
              </a:rPr>
              <a:t>рн</a:t>
            </a:r>
            <a:r>
              <a:rPr lang="ru-RU" sz="900" dirty="0">
                <a:latin typeface="Arial Black" pitchFamily="34" charset="0"/>
              </a:rPr>
              <a:t> Нефтяников</a:t>
            </a:r>
            <a:r>
              <a:rPr lang="ru-RU" sz="900" dirty="0" smtClean="0">
                <a:latin typeface="Arial Black" pitchFamily="34" charset="0"/>
              </a:rPr>
              <a:t>), приобретение систем </a:t>
            </a:r>
            <a:r>
              <a:rPr lang="ru-RU" sz="900" dirty="0" err="1" smtClean="0">
                <a:latin typeface="Arial Black" pitchFamily="34" charset="0"/>
              </a:rPr>
              <a:t>водотчистки</a:t>
            </a:r>
            <a:r>
              <a:rPr lang="ru-RU" sz="900" dirty="0" smtClean="0">
                <a:latin typeface="Arial Black" pitchFamily="34" charset="0"/>
              </a:rPr>
              <a:t> на водозаборные скважины</a:t>
            </a: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Капитальный ремонт, ремонт сетей водоснабжения в п. Пожва с общей стоимостью работ в 2024 году 3 615,5 тыс. руб., в том числе средства местного бюджета – 903,9 тыс. руб., в 2025 году – 5 189,2 тыс. руб., в том числе средства местного бюджета – 1 297,3 тыс. руб.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комплекса мероприятий по уничтожению борщевика Сосновского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Текущее содержание (ремонт) объектов благоустройства, организация освещения улиц (обеспечение деятельности МБУ «Юсьвинское ЖКХ»)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Актуализация схем теплоснабжения, техническое и аварийно-диспетчерское обслуживание распределительных газопроводов, разработка локальных сметных расчетов для реализации мероприятий по ремонту источников водоснабжения</a:t>
            </a: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0699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8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ТРАНСПОРТНОЙ СИСТЕМЫ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1"/>
            <a:ext cx="7344816" cy="54726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Объем дорожного фонда в 2024 году составляет 106 674,6 тыс. руб., в 2025 году – 104 452,2 тыс. руб., в 2026 году – 58 326,9 тыс. руб.:</a:t>
            </a: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Разработка технических паспортов на автомобильные дороги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автомобильных </a:t>
            </a:r>
            <a:r>
              <a:rPr lang="ru-RU" sz="900" dirty="0">
                <a:latin typeface="Arial Black" pitchFamily="34" charset="0"/>
              </a:rPr>
              <a:t>дорог </a:t>
            </a:r>
            <a:r>
              <a:rPr lang="ru-RU" sz="900" dirty="0" smtClean="0">
                <a:latin typeface="Arial Black" pitchFamily="34" charset="0"/>
              </a:rPr>
              <a:t>в 2024 году: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Полевая д. </a:t>
            </a:r>
            <a:r>
              <a:rPr lang="ru-RU" sz="900" dirty="0" smtClean="0">
                <a:latin typeface="Arial Black" pitchFamily="34" charset="0"/>
              </a:rPr>
              <a:t>Кузьмино,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Набережная с. </a:t>
            </a:r>
            <a:r>
              <a:rPr lang="ru-RU" sz="900" dirty="0" smtClean="0">
                <a:latin typeface="Arial Black" pitchFamily="34" charset="0"/>
              </a:rPr>
              <a:t>Они,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</a:t>
            </a:r>
            <a:r>
              <a:rPr lang="ru-RU" sz="900" dirty="0" err="1">
                <a:latin typeface="Arial Black" pitchFamily="34" charset="0"/>
              </a:rPr>
              <a:t>Загорная</a:t>
            </a:r>
            <a:r>
              <a:rPr lang="ru-RU" sz="900" dirty="0">
                <a:latin typeface="Arial Black" pitchFamily="34" charset="0"/>
              </a:rPr>
              <a:t> (от дома № 2 до дома № 12) д. </a:t>
            </a:r>
            <a:r>
              <a:rPr lang="ru-RU" sz="900" dirty="0" err="1" smtClean="0">
                <a:latin typeface="Arial Black" pitchFamily="34" charset="0"/>
              </a:rPr>
              <a:t>Загарье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Молодежная с. </a:t>
            </a:r>
            <a:r>
              <a:rPr lang="ru-RU" sz="900" dirty="0" smtClean="0">
                <a:latin typeface="Arial Black" pitchFamily="34" charset="0"/>
              </a:rPr>
              <a:t>Купрос,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Ломоносова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Васильковая с. </a:t>
            </a:r>
            <a:r>
              <a:rPr lang="ru-RU" sz="900" dirty="0" smtClean="0">
                <a:latin typeface="Arial Black" pitchFamily="34" charset="0"/>
              </a:rPr>
              <a:t>Архангельское,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Октябрьская (от ул. Коммунистическая до ул. </a:t>
            </a:r>
            <a:r>
              <a:rPr lang="ru-RU" sz="900" dirty="0" smtClean="0">
                <a:latin typeface="Arial Black" pitchFamily="34" charset="0"/>
              </a:rPr>
              <a:t>Советская), ул</a:t>
            </a:r>
            <a:r>
              <a:rPr lang="ru-RU" sz="900" dirty="0">
                <a:latin typeface="Arial Black" pitchFamily="34" charset="0"/>
              </a:rPr>
              <a:t>. </a:t>
            </a:r>
            <a:r>
              <a:rPr lang="ru-RU" sz="900" dirty="0" err="1">
                <a:latin typeface="Arial Black" pitchFamily="34" charset="0"/>
              </a:rPr>
              <a:t>Ошмарина</a:t>
            </a:r>
            <a:r>
              <a:rPr lang="ru-RU" sz="900" dirty="0">
                <a:latin typeface="Arial Black" pitchFamily="34" charset="0"/>
              </a:rPr>
              <a:t>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Школьная, ул. Энтузиастов с. </a:t>
            </a:r>
            <a:r>
              <a:rPr lang="ru-RU" sz="90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Нагорная (от дома № 2 до дома № 10), ул. Подгорная (от автомобильной дороги "Кудымкар-Пожва" до ул. Полевая) д. </a:t>
            </a:r>
            <a:r>
              <a:rPr lang="ru-RU" sz="900" dirty="0" err="1" smtClean="0">
                <a:latin typeface="Arial Black" pitchFamily="34" charset="0"/>
              </a:rPr>
              <a:t>Трифаново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автомобильная дорога </a:t>
            </a:r>
            <a:r>
              <a:rPr lang="ru-RU" sz="900" dirty="0">
                <a:latin typeface="Arial Black" pitchFamily="34" charset="0"/>
              </a:rPr>
              <a:t>"</a:t>
            </a:r>
            <a:r>
              <a:rPr lang="ru-RU" sz="900" dirty="0" err="1" smtClean="0">
                <a:latin typeface="Arial Black" pitchFamily="34" charset="0"/>
              </a:rPr>
              <a:t>Доег</a:t>
            </a:r>
            <a:r>
              <a:rPr lang="ru-RU" sz="900" dirty="0" smtClean="0">
                <a:latin typeface="Arial Black" pitchFamily="34" charset="0"/>
              </a:rPr>
              <a:t>-Пет-Бор«,</a:t>
            </a: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Центральная (от ручья до дома №36) д. </a:t>
            </a:r>
            <a:r>
              <a:rPr lang="ru-RU" sz="900" dirty="0" err="1" smtClean="0">
                <a:latin typeface="Arial Black" pitchFamily="34" charset="0"/>
              </a:rPr>
              <a:t>Пиканово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Попова (от дома №37 до дома №42А) с. </a:t>
            </a:r>
            <a:r>
              <a:rPr lang="ru-RU" sz="900" dirty="0" smtClean="0">
                <a:latin typeface="Arial Black" pitchFamily="34" charset="0"/>
              </a:rPr>
              <a:t>Юсьва,</a:t>
            </a: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Луговая (от автомобильной дороги "Купрос-Тимино-</a:t>
            </a:r>
            <a:r>
              <a:rPr lang="ru-RU" sz="900" dirty="0" err="1">
                <a:latin typeface="Arial Black" pitchFamily="34" charset="0"/>
              </a:rPr>
              <a:t>Тукачево</a:t>
            </a:r>
            <a:r>
              <a:rPr lang="ru-RU" sz="900" dirty="0">
                <a:latin typeface="Arial Black" pitchFamily="34" charset="0"/>
              </a:rPr>
              <a:t>" до дома № 12) д. </a:t>
            </a:r>
            <a:r>
              <a:rPr lang="ru-RU" sz="900" dirty="0" err="1" smtClean="0">
                <a:latin typeface="Arial Black" pitchFamily="34" charset="0"/>
              </a:rPr>
              <a:t>Симянково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Центральная (от дома № 96 до дома № 69) д. </a:t>
            </a:r>
            <a:r>
              <a:rPr lang="ru-RU" sz="900" dirty="0" err="1" smtClean="0">
                <a:latin typeface="Arial Black" pitchFamily="34" charset="0"/>
              </a:rPr>
              <a:t>Пиканово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Автомобильная дорога </a:t>
            </a:r>
            <a:r>
              <a:rPr lang="ru-RU" sz="900" dirty="0" err="1" smtClean="0">
                <a:latin typeface="Arial Black" pitchFamily="34" charset="0"/>
              </a:rPr>
              <a:t>Сивашер-Обирино-Сыскино</a:t>
            </a:r>
            <a:r>
              <a:rPr lang="ru-RU" sz="900" dirty="0">
                <a:latin typeface="Arial Black" pitchFamily="34" charset="0"/>
              </a:rPr>
              <a:t>" км 5+370-км </a:t>
            </a:r>
            <a:r>
              <a:rPr lang="ru-RU" sz="900" dirty="0" smtClean="0">
                <a:latin typeface="Arial Black" pitchFamily="34" charset="0"/>
              </a:rPr>
              <a:t>5+910,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8 Марта (от ул. Крестьянская до ул. Широкая) с.Юсьва, </a:t>
            </a: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л</a:t>
            </a:r>
            <a:r>
              <a:rPr lang="ru-RU" sz="900" dirty="0">
                <a:latin typeface="Arial Black" pitchFamily="34" charset="0"/>
              </a:rPr>
              <a:t>. Восточная (от ул. Механизаторов до дома № 5), ул. Крайняя (от дома № 5 до ул. Парковая) с. </a:t>
            </a:r>
            <a:r>
              <a:rPr lang="ru-RU" sz="90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ул</a:t>
            </a:r>
            <a:r>
              <a:rPr lang="ru-RU" sz="900" dirty="0">
                <a:latin typeface="Arial Black" pitchFamily="34" charset="0"/>
              </a:rPr>
              <a:t>. Аптечная (от дома № 5 до ул. Гагарина), ул. Народная (от дома № 20а до дома № 22) с. </a:t>
            </a:r>
            <a:r>
              <a:rPr lang="ru-RU" sz="900" dirty="0" smtClean="0">
                <a:latin typeface="Arial Black" pitchFamily="34" charset="0"/>
              </a:rPr>
              <a:t>Юсьва,</a:t>
            </a: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ул. </a:t>
            </a:r>
            <a:r>
              <a:rPr lang="ru-RU" sz="900" dirty="0" smtClean="0">
                <a:latin typeface="Arial Black" pitchFamily="34" charset="0"/>
              </a:rPr>
              <a:t>Соликамская (</a:t>
            </a:r>
            <a:r>
              <a:rPr lang="ru-RU" sz="900" dirty="0">
                <a:latin typeface="Arial Black" pitchFamily="34" charset="0"/>
              </a:rPr>
              <a:t>от пер. Пушкина до ул. Матросова)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.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На ремонт автомобильных дорог в 2025-2026 гг. планируется 29 030,1 тыс. руб. ежегодно.</a:t>
            </a:r>
          </a:p>
          <a:p>
            <a:pPr marL="64008" indent="0" algn="just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Приведение в нормативное состояние искусственных дорожных сооружений: в 2024 году – на капитальный ремонт моста в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 с общей стоимостью 41 864,8 тыс. рублей, в том числе средства местного бюджета – 209,3 тыс. рублей, в 2025 году -</a:t>
            </a:r>
            <a:r>
              <a:rPr lang="ru-RU" sz="900" dirty="0">
                <a:latin typeface="Arial Black" pitchFamily="34" charset="0"/>
              </a:rPr>
              <a:t> на ремонт моста через р. </a:t>
            </a:r>
            <a:r>
              <a:rPr lang="ru-RU" sz="900" dirty="0" err="1">
                <a:latin typeface="Arial Black" pitchFamily="34" charset="0"/>
              </a:rPr>
              <a:t>Купроска</a:t>
            </a:r>
            <a:r>
              <a:rPr lang="ru-RU" sz="900" dirty="0">
                <a:latin typeface="Arial Black" pitchFamily="34" charset="0"/>
              </a:rPr>
              <a:t> на автомобильной "</a:t>
            </a:r>
            <a:r>
              <a:rPr lang="ru-RU" sz="900" dirty="0" err="1">
                <a:latin typeface="Arial Black" pitchFamily="34" charset="0"/>
              </a:rPr>
              <a:t>Габово</a:t>
            </a:r>
            <a:r>
              <a:rPr lang="ru-RU" sz="900" dirty="0">
                <a:latin typeface="Arial Black" pitchFamily="34" charset="0"/>
              </a:rPr>
              <a:t>-Купрос" </a:t>
            </a:r>
            <a:r>
              <a:rPr lang="ru-RU" sz="900" dirty="0" smtClean="0">
                <a:latin typeface="Arial Black" pitchFamily="34" charset="0"/>
              </a:rPr>
              <a:t>с </a:t>
            </a:r>
            <a:r>
              <a:rPr lang="ru-RU" sz="900" dirty="0">
                <a:latin typeface="Arial Black" pitchFamily="34" charset="0"/>
              </a:rPr>
              <a:t>общей стоимостью </a:t>
            </a:r>
            <a:r>
              <a:rPr lang="ru-RU" sz="900" dirty="0" smtClean="0">
                <a:latin typeface="Arial Black" pitchFamily="34" charset="0"/>
              </a:rPr>
              <a:t>50 149,7 </a:t>
            </a:r>
            <a:r>
              <a:rPr lang="ru-RU" sz="900" dirty="0">
                <a:latin typeface="Arial Black" pitchFamily="34" charset="0"/>
              </a:rPr>
              <a:t>тыс. рублей, в том числе средства местного бюджета – </a:t>
            </a:r>
            <a:r>
              <a:rPr lang="ru-RU" sz="900" dirty="0" smtClean="0">
                <a:latin typeface="Arial Black" pitchFamily="34" charset="0"/>
              </a:rPr>
              <a:t>250,8 </a:t>
            </a:r>
            <a:r>
              <a:rPr lang="ru-RU" sz="900" dirty="0">
                <a:latin typeface="Arial Black" pitchFamily="34" charset="0"/>
              </a:rPr>
              <a:t>тыс. </a:t>
            </a:r>
            <a:r>
              <a:rPr lang="ru-RU" sz="900" dirty="0" smtClean="0">
                <a:latin typeface="Arial Black" pitchFamily="34" charset="0"/>
              </a:rPr>
              <a:t>рублей.</a:t>
            </a:r>
          </a:p>
        </p:txBody>
      </p:sp>
      <p:pic>
        <p:nvPicPr>
          <p:cNvPr id="7" name="Содержимое 11" descr="1619733886_13-phonoteka_org-p-tropinka-bez-fona-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64"/>
            <a:ext cx="963678" cy="8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0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ТРАНСПОРТНОЙ СИСТЕМЫ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1"/>
            <a:ext cx="7344816" cy="57606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Восстановление мостов и труб:</a:t>
            </a: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в</a:t>
            </a:r>
            <a:r>
              <a:rPr lang="ru-RU" sz="900" dirty="0" smtClean="0">
                <a:latin typeface="Arial Black" pitchFamily="34" charset="0"/>
              </a:rPr>
              <a:t> 2024 году: ремонт </a:t>
            </a:r>
            <a:r>
              <a:rPr lang="ru-RU" sz="900" dirty="0">
                <a:latin typeface="Arial Black" pitchFamily="34" charset="0"/>
              </a:rPr>
              <a:t>водопропускной трубы на участке автомобильной дороги по ул. Парковая км 0+330 д. </a:t>
            </a:r>
            <a:r>
              <a:rPr lang="ru-RU" sz="900" dirty="0" err="1" smtClean="0">
                <a:latin typeface="Arial Black" pitchFamily="34" charset="0"/>
              </a:rPr>
              <a:t>М.Мочга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через р. Проста автомобильной дороги "</a:t>
            </a:r>
            <a:r>
              <a:rPr lang="ru-RU" sz="900" dirty="0" err="1" smtClean="0">
                <a:latin typeface="Arial Black" pitchFamily="34" charset="0"/>
              </a:rPr>
              <a:t>Габово</a:t>
            </a:r>
            <a:r>
              <a:rPr lang="ru-RU" sz="900" dirty="0" smtClean="0">
                <a:latin typeface="Arial Black" pitchFamily="34" charset="0"/>
              </a:rPr>
              <a:t>-Купрос«,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автомобильной дороги "</a:t>
            </a:r>
            <a:r>
              <a:rPr lang="ru-RU" sz="900" dirty="0" err="1" smtClean="0">
                <a:latin typeface="Arial Black" pitchFamily="34" charset="0"/>
              </a:rPr>
              <a:t>Бажино-Шедово</a:t>
            </a:r>
            <a:r>
              <a:rPr lang="ru-RU" sz="90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через р. </a:t>
            </a:r>
            <a:r>
              <a:rPr lang="ru-RU" sz="900" dirty="0" err="1">
                <a:latin typeface="Arial Black" pitchFamily="34" charset="0"/>
              </a:rPr>
              <a:t>Почашорка</a:t>
            </a:r>
            <a:r>
              <a:rPr lang="ru-RU" sz="900" dirty="0">
                <a:latin typeface="Arial Black" pitchFamily="34" charset="0"/>
              </a:rPr>
              <a:t> автомобильной дороги ул. </a:t>
            </a:r>
            <a:r>
              <a:rPr lang="ru-RU" sz="900" dirty="0" err="1">
                <a:latin typeface="Arial Black" pitchFamily="34" charset="0"/>
              </a:rPr>
              <a:t>Паньковская</a:t>
            </a:r>
            <a:r>
              <a:rPr lang="ru-RU" sz="900" dirty="0">
                <a:latin typeface="Arial Black" pitchFamily="34" charset="0"/>
              </a:rPr>
              <a:t> с. </a:t>
            </a:r>
            <a:r>
              <a:rPr lang="ru-RU" sz="900" dirty="0" smtClean="0">
                <a:latin typeface="Arial Black" pitchFamily="34" charset="0"/>
              </a:rPr>
              <a:t>Юсьва, 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через р. </a:t>
            </a:r>
            <a:r>
              <a:rPr lang="ru-RU" sz="900" dirty="0" err="1">
                <a:latin typeface="Arial Black" pitchFamily="34" charset="0"/>
              </a:rPr>
              <a:t>Сивашорка</a:t>
            </a:r>
            <a:r>
              <a:rPr lang="ru-RU" sz="900" dirty="0">
                <a:latin typeface="Arial Black" pitchFamily="34" charset="0"/>
              </a:rPr>
              <a:t> д. </a:t>
            </a:r>
            <a:r>
              <a:rPr lang="ru-RU" sz="900" dirty="0" err="1" smtClean="0">
                <a:latin typeface="Arial Black" pitchFamily="34" charset="0"/>
              </a:rPr>
              <a:t>Терино</a:t>
            </a:r>
            <a:r>
              <a:rPr lang="ru-RU" sz="90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через р. </a:t>
            </a:r>
            <a:r>
              <a:rPr lang="ru-RU" sz="900" dirty="0" err="1">
                <a:latin typeface="Arial Black" pitchFamily="34" charset="0"/>
              </a:rPr>
              <a:t>Купроска</a:t>
            </a:r>
            <a:r>
              <a:rPr lang="ru-RU" sz="900" dirty="0">
                <a:latin typeface="Arial Black" pitchFamily="34" charset="0"/>
              </a:rPr>
              <a:t> на автомобильной дороге "</a:t>
            </a:r>
            <a:r>
              <a:rPr lang="ru-RU" sz="900" dirty="0" smtClean="0">
                <a:latin typeface="Arial Black" pitchFamily="34" charset="0"/>
              </a:rPr>
              <a:t>Купрос-Тимино-</a:t>
            </a:r>
            <a:r>
              <a:rPr lang="ru-RU" sz="900" dirty="0" err="1" smtClean="0">
                <a:latin typeface="Arial Black" pitchFamily="34" charset="0"/>
              </a:rPr>
              <a:t>Тукачево</a:t>
            </a:r>
            <a:r>
              <a:rPr lang="ru-RU" sz="900" dirty="0" smtClean="0">
                <a:latin typeface="Arial Black" pitchFamily="34" charset="0"/>
              </a:rPr>
              <a:t>«, </a:t>
            </a: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ремонт </a:t>
            </a:r>
            <a:r>
              <a:rPr lang="ru-RU" sz="900" dirty="0">
                <a:latin typeface="Arial Black" pitchFamily="34" charset="0"/>
              </a:rPr>
              <a:t>моста на автомобильной дороге "</a:t>
            </a:r>
            <a:r>
              <a:rPr lang="ru-RU" sz="900" dirty="0" err="1" smtClean="0">
                <a:latin typeface="Arial Black" pitchFamily="34" charset="0"/>
              </a:rPr>
              <a:t>Кубенево-Ивучево</a:t>
            </a:r>
            <a:r>
              <a:rPr lang="ru-RU" sz="90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в</a:t>
            </a:r>
            <a:r>
              <a:rPr lang="ru-RU" sz="900" dirty="0" smtClean="0">
                <a:latin typeface="Arial Black" pitchFamily="34" charset="0"/>
              </a:rPr>
              <a:t> 2025 году: ремонт </a:t>
            </a:r>
            <a:r>
              <a:rPr lang="ru-RU" sz="900" dirty="0">
                <a:latin typeface="Arial Black" pitchFamily="34" charset="0"/>
              </a:rPr>
              <a:t>моста через р. Юсьва автомобильной дороги "</a:t>
            </a:r>
            <a:r>
              <a:rPr lang="ru-RU" sz="900" dirty="0" err="1" smtClean="0">
                <a:latin typeface="Arial Black" pitchFamily="34" charset="0"/>
              </a:rPr>
              <a:t>Сивашер-Обирино-Сыскино</a:t>
            </a:r>
            <a:r>
              <a:rPr lang="ru-RU" sz="900" dirty="0" smtClean="0">
                <a:latin typeface="Arial Black" pitchFamily="34" charset="0"/>
              </a:rPr>
              <a:t>«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Выполнение работ по содержанию автомобильных дорог общего пользования и улично-дорожной </a:t>
            </a:r>
            <a:r>
              <a:rPr lang="ru-RU" sz="900" dirty="0" smtClean="0">
                <a:latin typeface="Arial Black" pitchFamily="34" charset="0"/>
              </a:rPr>
              <a:t>сети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Замена и установка барьерных ограждений, автобусных остановок, дорожных знаков, светофоров в 2024 году, в том числе: устройство пешеходных переходов вблизи образовательных учреждений, установка 5-ти остановочных павильонов на школьных маршрутах в рамках участия в реализации приоритетного проекта «Комфортный край» в д. </a:t>
            </a:r>
            <a:r>
              <a:rPr lang="ru-RU" sz="900" dirty="0" err="1" smtClean="0">
                <a:latin typeface="Arial Black" pitchFamily="34" charset="0"/>
              </a:rPr>
              <a:t>Бажино</a:t>
            </a:r>
            <a:r>
              <a:rPr lang="ru-RU" sz="900" dirty="0" smtClean="0">
                <a:latin typeface="Arial Black" pitchFamily="34" charset="0"/>
              </a:rPr>
              <a:t>, д. </a:t>
            </a:r>
            <a:r>
              <a:rPr lang="ru-RU" sz="900" dirty="0" err="1" smtClean="0">
                <a:latin typeface="Arial Black" pitchFamily="34" charset="0"/>
              </a:rPr>
              <a:t>Федотово</a:t>
            </a:r>
            <a:r>
              <a:rPr lang="ru-RU" sz="900" dirty="0" smtClean="0">
                <a:latin typeface="Arial Black" pitchFamily="34" charset="0"/>
              </a:rPr>
              <a:t>, с. Они, д. Подволошино, д. </a:t>
            </a:r>
            <a:r>
              <a:rPr lang="ru-RU" sz="900" dirty="0" err="1" smtClean="0">
                <a:latin typeface="Arial Black" pitchFamily="34" charset="0"/>
              </a:rPr>
              <a:t>Пиканово</a:t>
            </a: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Проведение в 2024 году оценки </a:t>
            </a:r>
            <a:r>
              <a:rPr lang="ru-RU" sz="900" dirty="0">
                <a:latin typeface="Arial Black" pitchFamily="34" charset="0"/>
              </a:rPr>
              <a:t>уязвимости объектов транспортной </a:t>
            </a:r>
            <a:r>
              <a:rPr lang="ru-RU" sz="900" dirty="0" smtClean="0">
                <a:latin typeface="Arial Black" pitchFamily="34" charset="0"/>
              </a:rPr>
              <a:t>инфраструктуры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Разработка </a:t>
            </a:r>
            <a:r>
              <a:rPr lang="ru-RU" sz="900" dirty="0" smtClean="0">
                <a:latin typeface="Arial Black" pitchFamily="34" charset="0"/>
              </a:rPr>
              <a:t>в 2024 году плана </a:t>
            </a:r>
            <a:r>
              <a:rPr lang="ru-RU" sz="900" dirty="0">
                <a:latin typeface="Arial Black" pitchFamily="34" charset="0"/>
              </a:rPr>
              <a:t>обеспечения транспортной безопасности и подготовка сил обеспечения транспортной </a:t>
            </a:r>
            <a:r>
              <a:rPr lang="ru-RU" sz="900" dirty="0" smtClean="0">
                <a:latin typeface="Arial Black" pitchFamily="34" charset="0"/>
              </a:rPr>
              <a:t>безопасности</a:t>
            </a: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Кроме мероприятий, финансируемых за счет средств дорожного фонда - осуществление </a:t>
            </a:r>
            <a:r>
              <a:rPr lang="ru-RU" sz="900" dirty="0">
                <a:latin typeface="Arial Black" pitchFamily="34" charset="0"/>
              </a:rPr>
              <a:t>перевозок пассажиров и багажа автомобильным транспортом по муниципальным маршрутам на территории Юсьвинского муниципального округа Пермского </a:t>
            </a:r>
            <a:r>
              <a:rPr lang="ru-RU" sz="900" dirty="0" smtClean="0">
                <a:latin typeface="Arial Black" pitchFamily="34" charset="0"/>
              </a:rPr>
              <a:t>края: Юсьва-</a:t>
            </a:r>
            <a:r>
              <a:rPr lang="ru-RU" sz="900" dirty="0" err="1" smtClean="0">
                <a:latin typeface="Arial Black" pitchFamily="34" charset="0"/>
              </a:rPr>
              <a:t>Тукачево</a:t>
            </a:r>
            <a:r>
              <a:rPr lang="ru-RU" sz="900" dirty="0" smtClean="0">
                <a:latin typeface="Arial Black" pitchFamily="34" charset="0"/>
              </a:rPr>
              <a:t>, Юсьва-</a:t>
            </a:r>
            <a:r>
              <a:rPr lang="ru-RU" sz="900" dirty="0" err="1" smtClean="0">
                <a:latin typeface="Arial Black" pitchFamily="34" charset="0"/>
              </a:rPr>
              <a:t>Доег</a:t>
            </a:r>
            <a:r>
              <a:rPr lang="ru-RU" sz="900" dirty="0" smtClean="0">
                <a:latin typeface="Arial Black" pitchFamily="34" charset="0"/>
              </a:rPr>
              <a:t>, Юсьва-</a:t>
            </a:r>
            <a:r>
              <a:rPr lang="ru-RU" sz="900" dirty="0" err="1" smtClean="0">
                <a:latin typeface="Arial Black" pitchFamily="34" charset="0"/>
              </a:rPr>
              <a:t>Мелюхино</a:t>
            </a:r>
            <a:r>
              <a:rPr lang="ru-RU" sz="900" dirty="0" smtClean="0">
                <a:latin typeface="Arial Black" pitchFamily="34" charset="0"/>
              </a:rPr>
              <a:t>, Юсьва-</a:t>
            </a:r>
            <a:r>
              <a:rPr lang="ru-RU" sz="900" dirty="0" err="1" smtClean="0">
                <a:latin typeface="Arial Black" pitchFamily="34" charset="0"/>
              </a:rPr>
              <a:t>Трифаново</a:t>
            </a: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7" name="Содержимое 11" descr="1619733886_13-phonoteka_org-p-tropinka-bez-fona-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64"/>
            <a:ext cx="963678" cy="8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2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Дорожный фонд Юсьвинского муниципального округа Пермского края</a:t>
            </a:r>
            <a:endParaRPr lang="ru-RU" sz="1800" dirty="0"/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59932"/>
              </p:ext>
            </p:extLst>
          </p:nvPr>
        </p:nvGraphicFramePr>
        <p:xfrm>
          <a:off x="1403648" y="1772816"/>
          <a:ext cx="727280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Источник формирования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100" dirty="0" err="1" smtClean="0"/>
                        <a:t>инжекторных</a:t>
                      </a:r>
                      <a:r>
                        <a:rPr lang="ru-RU" sz="1100" dirty="0" smtClean="0"/>
                        <a:t>) двигателей, производимые на территории Российской Федерации, подлежащие зачислению в местный бюджет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24 920,3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25 500,5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26 180,7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на проектирование, строительство (реконструкция), капитальный ремонт и ремонт автомобильных дорог общего пользования местного значения, находящихся на территории Пермского края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26 107,6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26 127,1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26 127,1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бюджетам муниципальных округов на приведение в нормативное состояние автомобильных дорог и искусственных дорожных сооружений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41 655,5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49 898,9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бюджетам муниципальных</a:t>
                      </a:r>
                      <a:r>
                        <a:rPr lang="ru-RU" sz="1100" baseline="0" dirty="0" smtClean="0"/>
                        <a:t> образований на реализацию программы «Комфортный край» (остановочные павильоны)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2 681,2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 на выравнивание бюджетной обеспеченности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11 310,0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2 925,7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6 019,1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106 674,6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104 452,2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58 326,9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3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«ФОРМИРОВАНИЕ КОМФОРТНОЙ ГОРОДСКОЙ СРЕДЫ НА ТЕРРИТОРИИ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984776" cy="14401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>
                <a:latin typeface="Arial Black" pitchFamily="34" charset="0"/>
              </a:rPr>
              <a:t>Разработка проектно-сметной документации, дизайн-проектов</a:t>
            </a:r>
            <a:endParaRPr lang="ru-RU" sz="9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9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900" dirty="0" smtClean="0">
                <a:latin typeface="Arial Black" pitchFamily="34" charset="0"/>
              </a:rPr>
              <a:t>Обустройство </a:t>
            </a:r>
            <a:r>
              <a:rPr lang="ru-RU" sz="900" dirty="0">
                <a:latin typeface="Arial Black" pitchFamily="34" charset="0"/>
              </a:rPr>
              <a:t>в </a:t>
            </a:r>
            <a:r>
              <a:rPr lang="ru-RU" sz="900" dirty="0" smtClean="0">
                <a:latin typeface="Arial Black" pitchFamily="34" charset="0"/>
              </a:rPr>
              <a:t>2024 </a:t>
            </a:r>
            <a:r>
              <a:rPr lang="ru-RU" sz="900" dirty="0">
                <a:latin typeface="Arial Black" pitchFamily="34" charset="0"/>
              </a:rPr>
              <a:t>году набережной р. </a:t>
            </a:r>
            <a:r>
              <a:rPr lang="ru-RU" sz="900" dirty="0" err="1" smtClean="0">
                <a:latin typeface="Arial Black" pitchFamily="34" charset="0"/>
              </a:rPr>
              <a:t>Иньва</a:t>
            </a:r>
            <a:r>
              <a:rPr lang="ru-RU" sz="900" dirty="0" smtClean="0">
                <a:latin typeface="Arial Black" pitchFamily="34" charset="0"/>
              </a:rPr>
              <a:t> </a:t>
            </a:r>
            <a:r>
              <a:rPr lang="ru-RU" sz="900" dirty="0">
                <a:latin typeface="Arial Black" pitchFamily="34" charset="0"/>
              </a:rPr>
              <a:t>в п. </a:t>
            </a:r>
            <a:r>
              <a:rPr lang="ru-RU" sz="900" dirty="0" err="1" smtClean="0">
                <a:latin typeface="Arial Black" pitchFamily="34" charset="0"/>
              </a:rPr>
              <a:t>Майкор</a:t>
            </a:r>
            <a:r>
              <a:rPr lang="ru-RU" sz="900" dirty="0" smtClean="0">
                <a:latin typeface="Arial Black" pitchFamily="34" charset="0"/>
              </a:rPr>
              <a:t> </a:t>
            </a:r>
            <a:r>
              <a:rPr lang="ru-RU" sz="900" dirty="0">
                <a:latin typeface="Arial Black" pitchFamily="34" charset="0"/>
              </a:rPr>
              <a:t>с общей стоимостью работ </a:t>
            </a:r>
            <a:r>
              <a:rPr lang="ru-RU" sz="900" dirty="0" smtClean="0">
                <a:latin typeface="Arial Black" pitchFamily="34" charset="0"/>
              </a:rPr>
              <a:t>9 945,0 тыс</a:t>
            </a:r>
            <a:r>
              <a:rPr lang="ru-RU" sz="900" dirty="0">
                <a:latin typeface="Arial Black" pitchFamily="34" charset="0"/>
              </a:rPr>
              <a:t>. руб., в том числе средства местного бюджета </a:t>
            </a:r>
            <a:r>
              <a:rPr lang="ru-RU" sz="900" dirty="0" smtClean="0">
                <a:latin typeface="Arial Black" pitchFamily="34" charset="0"/>
              </a:rPr>
              <a:t>994,5 тыс</a:t>
            </a:r>
            <a:r>
              <a:rPr lang="ru-RU" sz="900" dirty="0">
                <a:latin typeface="Arial Black" pitchFamily="34" charset="0"/>
              </a:rPr>
              <a:t>. руб.</a:t>
            </a:r>
          </a:p>
          <a:p>
            <a:pPr marL="64008" indent="0" algn="just">
              <a:buNone/>
            </a:pPr>
            <a:endParaRPr lang="ru-RU" sz="1100" dirty="0" smtClean="0">
              <a:latin typeface="Arial Black" pitchFamily="34" charset="0"/>
            </a:endParaRPr>
          </a:p>
        </p:txBody>
      </p:sp>
      <p:pic>
        <p:nvPicPr>
          <p:cNvPr id="50179" name="Picture 3" descr="C:\Users\user\Pictures\наб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7" y="1844824"/>
            <a:ext cx="12139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8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166"/>
            <a:ext cx="7528350" cy="9115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«ЗАЩИТА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331637" y="1498535"/>
            <a:ext cx="727280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Обучение членов комиссии по ГО и РСЧС, противопожарная пропаганда и обучение населения мерам пожарной безопасности и безопасности на водных объектах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Обеспечение содержания муниципального казенного учреждения «ЕДДС», в том 40,0 штатных единиц 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Обеспечение первичными мерами пожарной безопасности – опашка вокруг населенных пунктов при угрозе природных пожаров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Противопожарное водоснабжение – расчистка от снега подъездам к источникам забора воды, проверка технического состояния пожарных гидрантов, потребление воды через пожарные гидранты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Обустройство пожарных водоемов, пожарных гидрантов в населенных пунктах, в том числе в 2024 году в с. Купрос, д. </a:t>
            </a:r>
            <a:r>
              <a:rPr lang="ru-RU" sz="900" dirty="0" err="1" smtClean="0">
                <a:latin typeface="Arial Black" pitchFamily="34" charset="0"/>
              </a:rPr>
              <a:t>Харино</a:t>
            </a:r>
            <a:r>
              <a:rPr lang="ru-RU" sz="900" dirty="0" smtClean="0">
                <a:latin typeface="Arial Black" pitchFamily="34" charset="0"/>
              </a:rPr>
              <a:t>, с. Юсьва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Материальное стимулирование деятельности добровольных пожарных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dirty="0" smtClean="0">
                <a:latin typeface="Arial Black" pitchFamily="34" charset="0"/>
              </a:rPr>
              <a:t>Мероприятия по обеспечению материальными резервами пунктов временного размещения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02" name="Picture 2" descr="C:\Users\user\Picture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8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«ПЕРЕСЕЛЕНИЕ ГРАЖДАН И СНОС ВЕТХИХ И (АВАРИЙНЫХ) ДОМОВ НА ТЕРРИТОРИИ ЮСЬВИНСКОГО МУНИЦИПАЛЬНОГО ОКРУГА ПЕРМСКОГО КРАЯ»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21995" y="1169316"/>
            <a:ext cx="664373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200" b="1" dirty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Расселение жилищного фонда на территории Пермского края, признанного аварийным после 1 января 2017 года, в рамках реализации региональной адресной программы по расселению аварийного жилищного фонда (с</a:t>
            </a:r>
            <a:r>
              <a:rPr lang="ru-RU" sz="1100" b="1" dirty="0">
                <a:latin typeface="Arial Black" pitchFamily="34" charset="0"/>
              </a:rPr>
              <a:t>. Юсьва, ул. Советская, д. </a:t>
            </a:r>
            <a:r>
              <a:rPr lang="ru-RU" sz="1100" b="1" dirty="0" smtClean="0">
                <a:latin typeface="Arial Black" pitchFamily="34" charset="0"/>
              </a:rPr>
              <a:t>28: 10 жилых помещений, 16 граждан, 324,7 </a:t>
            </a:r>
            <a:r>
              <a:rPr lang="ru-RU" sz="1100" b="1" dirty="0" err="1" smtClean="0">
                <a:latin typeface="Arial Black" pitchFamily="34" charset="0"/>
              </a:rPr>
              <a:t>кв.м</a:t>
            </a:r>
            <a:r>
              <a:rPr lang="ru-RU" sz="1100" b="1" dirty="0" smtClean="0">
                <a:latin typeface="Arial Black" pitchFamily="34" charset="0"/>
              </a:rPr>
              <a:t>., </a:t>
            </a:r>
            <a:r>
              <a:rPr lang="ru-RU" sz="1100" b="1" dirty="0">
                <a:latin typeface="Arial Black" pitchFamily="34" charset="0"/>
              </a:rPr>
              <a:t>с. Юсьва, ул. Попова, д. </a:t>
            </a:r>
            <a:r>
              <a:rPr lang="ru-RU" sz="1100" b="1" dirty="0" smtClean="0">
                <a:latin typeface="Arial Black" pitchFamily="34" charset="0"/>
              </a:rPr>
              <a:t>26: 12 жилых помещений, 26 граждан, 493,2 </a:t>
            </a:r>
            <a:r>
              <a:rPr lang="ru-RU" sz="1100" b="1" dirty="0" err="1" smtClean="0">
                <a:latin typeface="Arial Black" pitchFamily="34" charset="0"/>
              </a:rPr>
              <a:t>кв</a:t>
            </a:r>
            <a:r>
              <a:rPr lang="ru-RU" sz="1100" b="1" dirty="0" err="1">
                <a:latin typeface="Arial Black" pitchFamily="34" charset="0"/>
              </a:rPr>
              <a:t>.</a:t>
            </a:r>
            <a:r>
              <a:rPr lang="ru-RU" sz="1100" b="1" dirty="0" err="1" smtClean="0">
                <a:latin typeface="Arial Black" pitchFamily="34" charset="0"/>
              </a:rPr>
              <a:t>м</a:t>
            </a:r>
            <a:r>
              <a:rPr lang="ru-RU" sz="1100" b="1" dirty="0" smtClean="0">
                <a:latin typeface="Arial Black" pitchFamily="34" charset="0"/>
              </a:rPr>
              <a:t>.) с общим объемом расходов в 2025 году 44 868,2 тыс. руб., в том числе средства местного бюджета 11 217,1 тыс. руб.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Всего признаны аварийными 4 многоквартирных дома</a:t>
            </a:r>
            <a:r>
              <a:rPr lang="ru-RU" sz="1100" b="1" dirty="0">
                <a:latin typeface="Arial Black" pitchFamily="34" charset="0"/>
              </a:rPr>
              <a:t>: с. Юсьва, ул. Советская, д. </a:t>
            </a:r>
            <a:r>
              <a:rPr lang="ru-RU" sz="1100" b="1" dirty="0" smtClean="0">
                <a:latin typeface="Arial Black" pitchFamily="34" charset="0"/>
              </a:rPr>
              <a:t>28, </a:t>
            </a:r>
            <a:r>
              <a:rPr lang="ru-RU" sz="1100" b="1" dirty="0">
                <a:latin typeface="Arial Black" pitchFamily="34" charset="0"/>
              </a:rPr>
              <a:t>с. Юсьва, ул. Попова, д. </a:t>
            </a:r>
            <a:r>
              <a:rPr lang="ru-RU" sz="1100" b="1" dirty="0" smtClean="0">
                <a:latin typeface="Arial Black" pitchFamily="34" charset="0"/>
              </a:rPr>
              <a:t>26, с. Юсьва, ул. Дружбы, 38 (4 жилых помещения, 205,2 </a:t>
            </a:r>
            <a:r>
              <a:rPr lang="ru-RU" sz="1100" b="1" dirty="0" err="1" smtClean="0">
                <a:latin typeface="Arial Black" pitchFamily="34" charset="0"/>
              </a:rPr>
              <a:t>кв.м</a:t>
            </a:r>
            <a:r>
              <a:rPr lang="ru-RU" sz="1100" b="1" dirty="0" smtClean="0">
                <a:latin typeface="Arial Black" pitchFamily="34" charset="0"/>
              </a:rPr>
              <a:t>., 7 граждан), с. Юсьва, ул. Заболотная, 12 (1 жилое помещение, 42,3 </a:t>
            </a:r>
            <a:r>
              <a:rPr lang="ru-RU" sz="1100" b="1" dirty="0" err="1" smtClean="0">
                <a:latin typeface="Arial Black" pitchFamily="34" charset="0"/>
              </a:rPr>
              <a:t>кв.м</a:t>
            </a:r>
            <a:r>
              <a:rPr lang="ru-RU" sz="1100" b="1" dirty="0" smtClean="0">
                <a:latin typeface="Arial Black" pitchFamily="34" charset="0"/>
              </a:rPr>
              <a:t>., 1 гражданин)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63175" t="23932" r="8074" b="31624"/>
          <a:stretch>
            <a:fillRect/>
          </a:stretch>
        </p:blipFill>
        <p:spPr bwMode="auto">
          <a:xfrm>
            <a:off x="412363" y="1700808"/>
            <a:ext cx="93601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7353326" cy="914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доходной части бюджета Юсьвинского муниципального округа Пермского края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524428"/>
              </p:ext>
            </p:extLst>
          </p:nvPr>
        </p:nvGraphicFramePr>
        <p:xfrm>
          <a:off x="642910" y="1643050"/>
          <a:ext cx="8286808" cy="445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" y="188639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470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«РАСПОРЯЖЕНИЕ ЗЕМЕЛЬНЫМИ РЕСУРСАМИ И РАЗВИТИЕ ГРАДОСТРОИТЕЛЬНОЙ ДЕЯТЕЛЬНОСТИ В ЮСЬВИНСКОМ МУНИЦИПАЛЬНОМ ОКРУГЕ ПЕРМСКОГО КРАЯ»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21995" y="1353988"/>
            <a:ext cx="664373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200" b="1" dirty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Формирование земельных участков (проведение кадастровых работ в отношении: земельных участков под объектами недвижимости, находящимися в муниципальной собственности, земельных участков под автомобильными дорогами, земельных участков с целью проведения аукциона и без проведения торгов)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Разработка проектов межевания территории и проведение комплексных кадастровых работ (в 4 кварталах, расположенных на территории п. </a:t>
            </a:r>
            <a:r>
              <a:rPr lang="ru-RU" sz="900" b="1" dirty="0" err="1" smtClean="0">
                <a:latin typeface="Arial Black" pitchFamily="34" charset="0"/>
              </a:rPr>
              <a:t>Майкор</a:t>
            </a:r>
            <a:r>
              <a:rPr lang="ru-RU" sz="900" b="1" dirty="0" smtClean="0">
                <a:latin typeface="Arial Black" pitchFamily="34" charset="0"/>
              </a:rPr>
              <a:t> и в 1 квартале д. </a:t>
            </a:r>
            <a:r>
              <a:rPr lang="ru-RU" sz="900" b="1" dirty="0" err="1" smtClean="0">
                <a:latin typeface="Arial Black" pitchFamily="34" charset="0"/>
              </a:rPr>
              <a:t>Чинагорт</a:t>
            </a:r>
            <a:r>
              <a:rPr lang="ru-RU" sz="900" b="1" dirty="0" smtClean="0">
                <a:latin typeface="Arial Black" pitchFamily="34" charset="0"/>
              </a:rPr>
              <a:t>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Совершенствование документов территориального планирования, градостроительного зонирования, утверждение проектов планировок территорий (внесение изменений в генеральный план Юсьвинского МО ПК в связи с обращением граждан по объединению населенных пунктов Юсьва, Мокрушино, </a:t>
            </a:r>
            <a:r>
              <a:rPr lang="ru-RU" sz="900" b="1" dirty="0" err="1" smtClean="0">
                <a:latin typeface="Arial Black" pitchFamily="34" charset="0"/>
              </a:rPr>
              <a:t>Зуево</a:t>
            </a:r>
            <a:r>
              <a:rPr lang="ru-RU" sz="900" b="1" dirty="0" smtClean="0">
                <a:latin typeface="Arial Black" pitchFamily="34" charset="0"/>
              </a:rPr>
              <a:t>, </a:t>
            </a:r>
            <a:r>
              <a:rPr lang="ru-RU" sz="900" b="1" dirty="0" err="1" smtClean="0">
                <a:latin typeface="Arial Black" pitchFamily="34" charset="0"/>
              </a:rPr>
              <a:t>Жигиново</a:t>
            </a:r>
            <a:r>
              <a:rPr lang="ru-RU" sz="900" b="1" dirty="0" smtClean="0">
                <a:latin typeface="Arial Black" pitchFamily="34" charset="0"/>
              </a:rPr>
              <a:t>, </a:t>
            </a:r>
            <a:r>
              <a:rPr lang="ru-RU" sz="900" b="1" dirty="0" err="1" smtClean="0">
                <a:latin typeface="Arial Black" pitchFamily="34" charset="0"/>
              </a:rPr>
              <a:t>Баранчиново</a:t>
            </a:r>
            <a:r>
              <a:rPr lang="ru-RU" sz="900" b="1" dirty="0" smtClean="0">
                <a:latin typeface="Arial Black" pitchFamily="34" charset="0"/>
              </a:rPr>
              <a:t>, </a:t>
            </a:r>
            <a:r>
              <a:rPr lang="ru-RU" sz="900" b="1" dirty="0" err="1" smtClean="0">
                <a:latin typeface="Arial Black" pitchFamily="34" charset="0"/>
              </a:rPr>
              <a:t>Почашер</a:t>
            </a:r>
            <a:r>
              <a:rPr lang="ru-RU" sz="900" b="1" dirty="0" smtClean="0">
                <a:latin typeface="Arial Black" pitchFamily="34" charset="0"/>
              </a:rPr>
              <a:t>, </a:t>
            </a:r>
            <a:r>
              <a:rPr lang="ru-RU" sz="900" b="1" dirty="0" err="1">
                <a:latin typeface="Arial Black" pitchFamily="34" charset="0"/>
              </a:rPr>
              <a:t>А</a:t>
            </a:r>
            <a:r>
              <a:rPr lang="ru-RU" sz="900" b="1" dirty="0" err="1" smtClean="0">
                <a:latin typeface="Arial Black" pitchFamily="34" charset="0"/>
              </a:rPr>
              <a:t>саново</a:t>
            </a:r>
            <a:r>
              <a:rPr lang="ru-RU" sz="900" b="1" dirty="0" smtClean="0">
                <a:latin typeface="Arial Black" pitchFamily="34" charset="0"/>
              </a:rPr>
              <a:t>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122413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7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030A0"/>
                </a:solidFill>
              </a:rPr>
              <a:t>РАСХОДЫ БЮДЖЕТА В РАМКАХ НЕПРОГРАММНЫХ МЕРОПРИЯТИЙ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547663" y="1197880"/>
            <a:ext cx="67180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Компенсационные выплаты 15-ти депутатам Думы Юсьвинского муниципального округа Пермского края, действующим на непостоянной основе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Обеспечение деятельности 2-х штатных единиц муниципальных служащих аппарата Думы Юсьвинского муниципального округа Пермского края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Обеспечение деятельности муниципального казенного учреждения «Управление дорожного хозяйства и капитального строительства», в том числе 5,0 штатных единиц 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>
                <a:latin typeface="Arial Black" pitchFamily="34" charset="0"/>
              </a:rPr>
              <a:t>Обеспечение деятельности муниципального казенного учреждения </a:t>
            </a:r>
            <a:r>
              <a:rPr lang="ru-RU" sz="900" b="1" dirty="0" smtClean="0">
                <a:latin typeface="Arial Black" pitchFamily="34" charset="0"/>
              </a:rPr>
              <a:t>«Единый учетный центр», </a:t>
            </a:r>
            <a:r>
              <a:rPr lang="ru-RU" sz="900" b="1" dirty="0">
                <a:latin typeface="Arial Black" pitchFamily="34" charset="0"/>
              </a:rPr>
              <a:t>в том числе </a:t>
            </a:r>
            <a:r>
              <a:rPr lang="ru-RU" sz="900" b="1" dirty="0" smtClean="0">
                <a:latin typeface="Arial Black" pitchFamily="34" charset="0"/>
              </a:rPr>
              <a:t>40,95 </a:t>
            </a:r>
            <a:r>
              <a:rPr lang="ru-RU" sz="900" b="1" dirty="0">
                <a:latin typeface="Arial Black" pitchFamily="34" charset="0"/>
              </a:rPr>
              <a:t>штатных единиц </a:t>
            </a:r>
            <a:r>
              <a:rPr lang="ru-RU" sz="900" b="1" dirty="0" smtClean="0">
                <a:latin typeface="Arial Black" pitchFamily="34" charset="0"/>
              </a:rPr>
              <a:t>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>
                <a:latin typeface="Arial Black" pitchFamily="34" charset="0"/>
              </a:rPr>
              <a:t>Обеспечение деятельности муниципального казенного учреждения «Единый </a:t>
            </a:r>
            <a:r>
              <a:rPr lang="ru-RU" sz="900" b="1" dirty="0" smtClean="0">
                <a:latin typeface="Arial Black" pitchFamily="34" charset="0"/>
              </a:rPr>
              <a:t>сервисный центр</a:t>
            </a:r>
            <a:r>
              <a:rPr lang="ru-RU" sz="900" b="1" dirty="0">
                <a:latin typeface="Arial Black" pitchFamily="34" charset="0"/>
              </a:rPr>
              <a:t>», в том числе </a:t>
            </a:r>
            <a:r>
              <a:rPr lang="ru-RU" sz="900" b="1" dirty="0" smtClean="0">
                <a:latin typeface="Arial Black" pitchFamily="34" charset="0"/>
              </a:rPr>
              <a:t>48,5 </a:t>
            </a:r>
            <a:r>
              <a:rPr lang="ru-RU" sz="900" b="1" dirty="0">
                <a:latin typeface="Arial Black" pitchFamily="34" charset="0"/>
              </a:rPr>
              <a:t>штатных единиц </a:t>
            </a:r>
            <a:r>
              <a:rPr lang="ru-RU" sz="900" b="1" dirty="0" smtClean="0">
                <a:latin typeface="Arial Black" pitchFamily="34" charset="0"/>
              </a:rPr>
              <a:t>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Подготовка котельных к отопительному сезону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Мероприятия по реализации государственных полномочий по обращению с животными без владельцев, администрирование полномочий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Резервный фонд администрации Юсьвинского муниципального округа Пермского края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Представительские расходы и иные расходы, связанные с представительской деятельностью органов местного самоуправления (администрации Юсьвинского МО ПК и Думы Юсьвинского МО ПК)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9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900" b="1" dirty="0" smtClean="0">
                <a:latin typeface="Arial Black" pitchFamily="34" charset="0"/>
              </a:rPr>
              <a:t>Расходы на уплату членского взноса в Совет муниципальных образований</a:t>
            </a: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442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Планирование условно утверждаемых расходов</a:t>
            </a:r>
            <a:endParaRPr lang="ru-RU" sz="1800" dirty="0"/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7864"/>
              </p:ext>
            </p:extLst>
          </p:nvPr>
        </p:nvGraphicFramePr>
        <p:xfrm>
          <a:off x="1403648" y="1484784"/>
          <a:ext cx="6670675" cy="2799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/>
                <a:gridCol w="1259840"/>
                <a:gridCol w="1259840"/>
                <a:gridCol w="1202055"/>
              </a:tblGrid>
              <a:tr h="4320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Расчет минимального размера условно-утверждаемых расходов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2025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2026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Расходы всего,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940 724,2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863 109,9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Расходы за счет межбюджетных трансфертов, имеющих целевое назначение,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472</a:t>
                      </a:r>
                      <a:r>
                        <a:rPr lang="ru-RU" sz="1000" baseline="0" dirty="0" smtClean="0">
                          <a:effectLst/>
                        </a:rPr>
                        <a:t> 533,3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430 399,7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Объем прогнозируемых расходов бюджета (без учета расходов, предусмотренных за счет межбюджетных трансфертов из других бюджетов бюджетной системы Российской Федерации, имеющих целевое назначение), 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470 190,9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432 710,2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Минимальный объем условно утверждаемых расходов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11 754,8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21 635,5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1547663" y="5045163"/>
            <a:ext cx="6718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Объем условно утверждаемых расходов в проекте решения: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На 2025 год – 12 862,3 тыс. рублей;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На 2026 год – 22 354,2 тыс. рублей.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4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" name="Рисунок 2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606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99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04800"/>
            <a:ext cx="7272808" cy="6096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налоговых и неналоговых доходов бюджета Юсьвинского муниципального округа Пермского края на 2024 год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05051908"/>
              </p:ext>
            </p:extLst>
          </p:nvPr>
        </p:nvGraphicFramePr>
        <p:xfrm>
          <a:off x="251520" y="1196752"/>
          <a:ext cx="4104456" cy="435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45"/>
                <a:gridCol w="1024673"/>
                <a:gridCol w="970338"/>
              </a:tblGrid>
              <a:tr h="701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2024 год,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удельный вес в структуре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бюджета Юсьвинского муниципального округа: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104 564,6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44 211,0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24 920,3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15 054,9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(НИФЛ, ЗН)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5 991,8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6 637,2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(ЕСХН, УСН, патент)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4 770,0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1 709,1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716,6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430,6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327006"/>
              </p:ext>
            </p:extLst>
          </p:nvPr>
        </p:nvGraphicFramePr>
        <p:xfrm>
          <a:off x="4391025" y="1031875"/>
          <a:ext cx="437038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Лист" r:id="rId5" imgW="4503411" imgH="3322455" progId="Excel.Sheet.8">
                  <p:embed/>
                </p:oleObj>
              </mc:Choice>
              <mc:Fallback>
                <p:oleObj name="Лист" r:id="rId5" imgW="4503411" imgH="33224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031875"/>
                        <a:ext cx="4370388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7956"/>
              </p:ext>
            </p:extLst>
          </p:nvPr>
        </p:nvGraphicFramePr>
        <p:xfrm>
          <a:off x="4429125" y="4071938"/>
          <a:ext cx="4705350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Лист" r:id="rId8" imgW="4480665" imgH="2407930" progId="Excel.Sheet.8">
                  <p:embed/>
                </p:oleObj>
              </mc:Choice>
              <mc:Fallback>
                <p:oleObj name="Лист" r:id="rId8" imgW="4480665" imgH="24079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071938"/>
                        <a:ext cx="4705350" cy="250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AppData\Local\Temp\Rar$DIa9756.27151\герб юсьва 2021 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7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04800"/>
            <a:ext cx="7272808" cy="6096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изменений собственных доходов бюджета Юсьвинского муниципального округа Пермского края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340542"/>
              </p:ext>
            </p:extLst>
          </p:nvPr>
        </p:nvGraphicFramePr>
        <p:xfrm>
          <a:off x="179388" y="908050"/>
          <a:ext cx="8713787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Лист" r:id="rId5" imgW="4869312" imgH="2217498" progId="Excel.Sheet.8">
                  <p:embed/>
                </p:oleObj>
              </mc:Choice>
              <mc:Fallback>
                <p:oleObj name="Лист" r:id="rId5" imgW="4869312" imgH="221749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8713787" cy="3541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AppData\Local\Temp\Rar$DIa9756.27151\герб юсьва 2021 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54642"/>
              </p:ext>
            </p:extLst>
          </p:nvPr>
        </p:nvGraphicFramePr>
        <p:xfrm>
          <a:off x="575556" y="4725144"/>
          <a:ext cx="7992888" cy="196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296144"/>
                <a:gridCol w="1152126"/>
                <a:gridCol w="1224136"/>
                <a:gridCol w="1152128"/>
                <a:gridCol w="1152128"/>
              </a:tblGrid>
              <a:tr h="504055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 прогноз</a:t>
                      </a:r>
                      <a:endParaRPr lang="ru-RU" sz="14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r>
                        <a:rPr lang="ru-RU" sz="1400" baseline="0" dirty="0" smtClean="0"/>
                        <a:t>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116 623,1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108 446,9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104 564,6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</a:t>
                      </a:r>
                      <a:r>
                        <a:rPr lang="ru-RU" sz="1400" baseline="0" dirty="0" smtClean="0"/>
                        <a:t> 082,3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110</a:t>
                      </a:r>
                      <a:r>
                        <a:rPr lang="ru-RU" sz="1400" baseline="0" dirty="0" smtClean="0"/>
                        <a:t> 727,6</a:t>
                      </a:r>
                      <a:endParaRPr lang="ru-RU" sz="14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290 302,2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342 188,4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351 956,9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361 108,6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321 982,6</a:t>
                      </a:r>
                      <a:endParaRPr lang="ru-RU" sz="14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собственных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406 925,3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450 635,3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456 521,5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468 190,9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432 710,2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355160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параметры бюджета Юсьвинского муниципального округа Пермского края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32281"/>
              </p:ext>
            </p:extLst>
          </p:nvPr>
        </p:nvGraphicFramePr>
        <p:xfrm>
          <a:off x="621913" y="1484784"/>
          <a:ext cx="8136903" cy="2250570"/>
        </p:xfrm>
        <a:graphic>
          <a:graphicData uri="http://schemas.openxmlformats.org/drawingml/2006/table">
            <a:tbl>
              <a:tblPr/>
              <a:tblGrid>
                <a:gridCol w="1584175"/>
                <a:gridCol w="2263444"/>
                <a:gridCol w="2129044"/>
                <a:gridCol w="2160240"/>
              </a:tblGrid>
              <a:tr h="526429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1 013 401,8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940 724,2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863 109,9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1 018 629,4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940 724,2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863 109,9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828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-5 227,6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699792" y="5517232"/>
            <a:ext cx="2448272" cy="10081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РАЗМЕР ДЕФИЦИТА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4,9%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22" name="Содержимое 9" descr="istockphoto-532785975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89240"/>
            <a:ext cx="6480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99592" y="3861048"/>
            <a:ext cx="7920879" cy="72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clip_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4509119"/>
            <a:ext cx="688729" cy="6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1691680" y="4581128"/>
            <a:ext cx="7128791" cy="5760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 размера дефицита местного бюджета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6" name="Содержимое 10" descr="kisspng-senior-management-business-leadership-meeting-icon-image-free-5ab02e2d325ce0.802907901521495597206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2285992"/>
            <a:ext cx="1511523" cy="1079499"/>
          </a:xfrm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84044"/>
              </p:ext>
            </p:extLst>
          </p:nvPr>
        </p:nvGraphicFramePr>
        <p:xfrm>
          <a:off x="3428992" y="2285992"/>
          <a:ext cx="5473304" cy="1822704"/>
        </p:xfrm>
        <a:graphic>
          <a:graphicData uri="http://schemas.openxmlformats.org/drawingml/2006/table">
            <a:tbl>
              <a:tblPr/>
              <a:tblGrid>
                <a:gridCol w="1922259"/>
                <a:gridCol w="1775523"/>
                <a:gridCol w="1775522"/>
              </a:tblGrid>
              <a:tr h="898434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Предельный норматив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Расчетный норматив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Свободный объем норматива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915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13331" name="Текст 2"/>
          <p:cNvSpPr txBox="1">
            <a:spLocks/>
          </p:cNvSpPr>
          <p:nvPr/>
        </p:nvSpPr>
        <p:spPr bwMode="auto">
          <a:xfrm>
            <a:off x="2124075" y="4365625"/>
            <a:ext cx="6480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endParaRPr lang="ru-RU" sz="2600">
              <a:cs typeface="Times New Roman" pitchFamily="18" charset="0"/>
            </a:endParaRPr>
          </a:p>
        </p:txBody>
      </p:sp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425"/>
            <a:ext cx="814319" cy="6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124075" y="4508500"/>
            <a:ext cx="6696075" cy="15128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сполнение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обязательств, относящихся к полномочиям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округа в соответствии со статьей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16 Федерального закона от 6 октября 2003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131-ФЗ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«Об общих принципах организации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Российской Федерации».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4" name="Содержимое 4" descr="kisspng-human-resource-management-leadership-business-best-business-team-icon-png-business-businessman-leader-5ab04f19a73e03.66960614152150402568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357562"/>
            <a:ext cx="1439862" cy="9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Содержимое 7" descr="рис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1373187" cy="9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Содержимое 6" descr="kisspng-management-supply-chain-business-industry-company-working-5ac5b1d0a99034.128358351522905552694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0" y="2336749"/>
            <a:ext cx="1176321" cy="9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нормативов формирования расходов на содержание ОМСУ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7255"/>
            <a:ext cx="814319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04460"/>
              </p:ext>
            </p:extLst>
          </p:nvPr>
        </p:nvGraphicFramePr>
        <p:xfrm>
          <a:off x="2000232" y="1936212"/>
          <a:ext cx="6676224" cy="1892808"/>
        </p:xfrm>
        <a:graphic>
          <a:graphicData uri="http://schemas.openxmlformats.org/drawingml/2006/table">
            <a:tbl>
              <a:tblPr/>
              <a:tblGrid>
                <a:gridCol w="2344732"/>
                <a:gridCol w="2165747"/>
                <a:gridCol w="2165745"/>
              </a:tblGrid>
              <a:tr h="616511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2025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2026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2027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2261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37112"/>
            <a:ext cx="8061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000233" y="4365104"/>
            <a:ext cx="6819918" cy="1224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ограничений предельного объема муниципальных заимствований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ограничений объема муниципального долга, объема расходов на обслуживание муниципального долга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806101" cy="8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одержимое 9" descr="istockphoto-532785975-612x6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2" y="2276872"/>
            <a:ext cx="4484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7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56311"/>
              </p:ext>
            </p:extLst>
          </p:nvPr>
        </p:nvGraphicFramePr>
        <p:xfrm>
          <a:off x="2000232" y="2276873"/>
          <a:ext cx="6604216" cy="2088232"/>
        </p:xfrm>
        <a:graphic>
          <a:graphicData uri="http://schemas.openxmlformats.org/drawingml/2006/table">
            <a:tbl>
              <a:tblPr/>
              <a:tblGrid>
                <a:gridCol w="3363856"/>
                <a:gridCol w="3240360"/>
              </a:tblGrid>
              <a:tr h="131770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заработной платы учителей, педагогов дополнительного образования в 2024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заработной платы работников учреждений культуры в 2024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0524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50 199,00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38 876,76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869160"/>
            <a:ext cx="8061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000233" y="4365104"/>
            <a:ext cx="6819918" cy="50405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Справочно: целевые показатели заработной платы в 2023 году учителей, педагогов дополнительного образования – 46583,00 рублей,  работников культуры – 36 938,60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113274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указов Президента Российской Федерации в части повышения оплаты труда отдельных категорий работников бюджетной сферы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Недопущение роста среднесписочной численности работников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806101" cy="8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одержимое 9" descr="istockphoto-532785975-612x6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2" y="2276872"/>
            <a:ext cx="4484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2152633" y="4805536"/>
            <a:ext cx="6819918" cy="1224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в муниципальных учреждениях работников, получающих доплату до минимального размера оплаты труда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96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16612</TotalTime>
  <Words>5231</Words>
  <Application>Microsoft Office PowerPoint</Application>
  <PresentationFormat>Экран (4:3)</PresentationFormat>
  <Paragraphs>680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Яркая</vt:lpstr>
      <vt:lpstr>Лист</vt:lpstr>
      <vt:lpstr>     О бюджете Юсьвинского муниципального округа Пермского края на 2024– 2026 годы</vt:lpstr>
      <vt:lpstr>  Объем прогнозируемого поступления доходов: в 2024 году – 1 013,4 млн. руб.  в 2025 году – 940,7 млн.руб.                                                       в 2026 году – 863,1 млн.руб. в 2024 году: 104,6 млн. руб. - налоговые и неналоговые доходы   351,9 млн. руб. - дотации 556,9 млн. руб. - иные МБТ , субсидии,  субвенций      </vt:lpstr>
      <vt:lpstr>Структура доходной части бюджета Юсьвинского муниципального округа Пермского края</vt:lpstr>
      <vt:lpstr>Структура налоговых и неналоговых доходов бюджета Юсьвинского муниципального округа Пермского края на 2024 год</vt:lpstr>
      <vt:lpstr>Динамика изменений собственных доходов бюджета Юсьвинского муниципального округа Пермского края</vt:lpstr>
      <vt:lpstr>Основные параметры бюджета Юсьвинского муниципального округа Пермского края</vt:lpstr>
      <vt:lpstr>Выполнение обязательств в соответствии с условиями заключенного с Минфином ПК Соглашения о предоставлении дотаций</vt:lpstr>
      <vt:lpstr>Выполнение обязательств в соответствии с условиями заключенного с Минфином ПК Соглашения о предоставлении дотаций</vt:lpstr>
      <vt:lpstr>Выполнение обязательств в соответствии с условиями заключенного с Минфином ПК Соглашения о предоставлении дотаций</vt:lpstr>
      <vt:lpstr>Оптимизация количества муниципальных учреждений (количество учреждений (юридических лиц))</vt:lpstr>
      <vt:lpstr>Презентация PowerPoint</vt:lpstr>
      <vt:lpstr>Презентация PowerPoint</vt:lpstr>
      <vt:lpstr>МУНИЦИПАЛЬНАЯ ПРОГРАММА «МУНИЦЙИПАЛЬНОЕ УПРАВЛЕНИЕ В ЮСЬВИНСКОМ МУНИЦИПАЛЬНОМ ОКРУГЕ ПЕРМСКОГО КРАЯ»</vt:lpstr>
      <vt:lpstr>МУНИЦИПАЛЬНАЯ ПРОГРАММА «РАЗВИТИЕ ОБРАЗОВАНИЯ В ЮСЬВИНСКОМ МУНИЦИПАЛЬНОМ ОКРУГЕ ПЕРМСКОГО КРАЯ»</vt:lpstr>
      <vt:lpstr>МУНИЦИПАЛЬНАЯ ПРОГРАММА «РАЗВИТИЕ ОБРАЗОВАНИЯ В ЮСЬВИНСКОМ МУНИЦИПАЛЬНОМ ОКРУГЕ ПЕРМСКОГО КРАЯ»</vt:lpstr>
      <vt:lpstr>МУНИЦИПАЛЬНАЯ ПРОГРАММА «УЛУЧШЕНИЕ КАЧЕСТВА ЖИЗНИ НАСЕЛЕНИЯ ЮСЬВИНСКОГО МУНИЦИПАЛЬНОГО ОКРУГА ПЕРМСКОГО КРАЯ»</vt:lpstr>
      <vt:lpstr>МУНИЦИПАЛЬНАЯ ПРОГРАММА «УЛУЧШЕНИЕ ЖИЛИЩНЫХ УСЛОВИЙ ГРАЖДАН, ПРОЖИВАЮЩИХ В ЮСЬВИНСКОМ МУНИЦИПАЛЬНОМ ОКРУГЕ ПЕРМСКОГО КРАЯ»</vt:lpstr>
      <vt:lpstr>МУНИЦИПАЛЬНАЯ ПРОГРАММА «УПРАВЛЕНИЕ МУНИЦИПАЛЬНЫМ ИМУЩЕСТВОМ ЮСЬВИНСКОГО МУНИЦИПАЛЬНОГО ОКРУГА ПЕРМСКОГО КРАЯ»</vt:lpstr>
      <vt:lpstr>МУНИЦИПАЛЬНАЯ ПРОГРАММА «РАЗВИТИЕ КУЛЬТУРЫ, ИСКУССТВА И МОЛОДЕЖНОЙ ПОЛИТИКИ В ЮСЬВИНСКОМ МУНИЦИПАЛЬНОМ ОКРУГЕ ПЕРМСКОГО КРАЯ»</vt:lpstr>
      <vt:lpstr>МУНИЦИПАЛЬНАЯ ПРОГРАММА «РАЗВИТИЕ ФИЗИЧЕСКОЙ КУЛЬТУРЫ И СПОРТА В ЮСЬВИНСКОМ МУНИЦИПАЛЬНОМ ОКРУГЕ ПЕРМСКОГО КРАЯ»</vt:lpstr>
      <vt:lpstr>МУНИЦИПАЛЬНАЯ ПРОГРАММА «ОБЕСПЕЧЕНИЕ ОБЩЕСТВЕННОЙ БЕЗОПАСНОСТИ НА ТЕРРИТОРИИ ЮСЬВИНСКОГО МУНИЦИПАЛЬНОГО ОКРУГА ПЕРМСКОГО КРАЯ»</vt:lpstr>
      <vt:lpstr>МУНИЦИПАЛЬНАЯ ПРОГРАММА «ЭКОНОМИЧЕСКОЕ РАЗВИТИЕ ЮСЬВИНСКОГО МУНИЦИПАЛЬНОГО ОКРУГА ПЕРМСКОГО КРАЯ»</vt:lpstr>
      <vt:lpstr>МУНИЦИПАЛЬНАЯ ПРОГРАММА «ТЕРРИТОРИАЛЬНОЕ РАЗВИТИЕ ЮСЬВИНСКОГО МУНИЦИПАЛЬНОГО ОКРУГА ПЕРМСКОГО КРАЯ»</vt:lpstr>
      <vt:lpstr>МУНИЦИПАЛЬНАЯ ПРОГРАММА «РАЗВИТИЕ ТРАНСПОРТНОЙ СИСТЕМЫ ЮСЬВИНСКОГО МУНИЦИПАЛЬНОГО ОКРУГА ПЕРМСКОГО КРАЯ»</vt:lpstr>
      <vt:lpstr>МУНИЦИПАЛЬНАЯ ПРОГРАММА «РАЗВИТИЕ ТРАНСПОРТНОЙ СИСТЕМЫ ЮСЬВИНСКОГО МУНИЦИПАЛЬНОГО ОКРУГА ПЕРМСКОГО КРАЯ»</vt:lpstr>
      <vt:lpstr>Дорожный фонд Юсьвинского муниципального округа Пермского края</vt:lpstr>
      <vt:lpstr>МУНИЦИПАЛЬНАЯ ПРОГРАММА «ФОРМИРОВАНИЕ КОМФОРТНОЙ ГОРОДСКОЙ СРЕДЫ НА ТЕРРИТОРИИ ЮСЬВИНСКОГО МУНИЦИПАЛЬНОГО ОКРУГА ПЕРМСКОГО КРАЯ»</vt:lpstr>
      <vt:lpstr>МУНИЦИПАЛЬНАЯ ПРОГРАММА «ЗАЩИТА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ОБЪЕКТАХ»</vt:lpstr>
      <vt:lpstr>МУНИЦИПАЛЬНАЯ ПРОГРАММА «ПЕРЕСЕЛЕНИЕ ГРАЖДАН И СНОС ВЕТХИХ И (АВАРИЙНЫХ) ДОМОВ НА ТЕРРИТОРИИ ЮСЬВИНСКОГО МУНИЦИПАЛЬНОГО ОКРУГА ПЕРМСКОГО КРАЯ»</vt:lpstr>
      <vt:lpstr>МУНИЦИПАЛЬНАЯ ПРОГРАММА «РАСПОРЯЖЕНИЕ ЗЕМЕЛЬНЫМИ РЕСУРСАМИ И РАЗВИТИЕ ГРАДОСТРОИТЕЛЬНОЙ ДЕЯТЕЛЬНОСТИ В ЮСЬВИНСКОМ МУНИЦИПАЛЬНОМ ОКРУГЕ ПЕРМСКОГО КРАЯ»</vt:lpstr>
      <vt:lpstr>РАСХОДЫ БЮДЖЕТА В РАМКАХ НЕПРОГРАММНЫХ МЕРОПРИЯТИЙ</vt:lpstr>
      <vt:lpstr>Планирование условно утверждаемых расходов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на 2020 – 2022 гг. Главное.</dc:title>
  <dc:creator>ХорошеваГМ</dc:creator>
  <cp:lastModifiedBy>user</cp:lastModifiedBy>
  <cp:revision>560</cp:revision>
  <cp:lastPrinted>2023-12-20T07:43:18Z</cp:lastPrinted>
  <dcterms:created xsi:type="dcterms:W3CDTF">2020-01-03T07:38:00Z</dcterms:created>
  <dcterms:modified xsi:type="dcterms:W3CDTF">2023-12-22T10:53:57Z</dcterms:modified>
</cp:coreProperties>
</file>